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11.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15.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16.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18.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19.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20.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324" r:id="rId4"/>
    <p:sldId id="323" r:id="rId5"/>
    <p:sldId id="310" r:id="rId6"/>
    <p:sldId id="325" r:id="rId7"/>
    <p:sldId id="326" r:id="rId8"/>
    <p:sldId id="327" r:id="rId9"/>
    <p:sldId id="329" r:id="rId10"/>
    <p:sldId id="330" r:id="rId11"/>
    <p:sldId id="331" r:id="rId12"/>
    <p:sldId id="343" r:id="rId13"/>
    <p:sldId id="275" r:id="rId14"/>
    <p:sldId id="311" r:id="rId15"/>
    <p:sldId id="332" r:id="rId16"/>
    <p:sldId id="333" r:id="rId17"/>
    <p:sldId id="334" r:id="rId18"/>
    <p:sldId id="335" r:id="rId19"/>
    <p:sldId id="336" r:id="rId20"/>
    <p:sldId id="337" r:id="rId21"/>
    <p:sldId id="338" r:id="rId22"/>
    <p:sldId id="339" r:id="rId23"/>
    <p:sldId id="340" r:id="rId24"/>
    <p:sldId id="341" r:id="rId25"/>
    <p:sldId id="342" r:id="rId26"/>
    <p:sldId id="272" r:id="rId2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89928" autoAdjust="0"/>
  </p:normalViewPr>
  <p:slideViewPr>
    <p:cSldViewPr snapToGrid="0">
      <p:cViewPr>
        <p:scale>
          <a:sx n="99" d="100"/>
          <a:sy n="99" d="100"/>
        </p:scale>
        <p:origin x="-216" y="372"/>
      </p:cViewPr>
      <p:guideLst>
        <p:guide orient="horz" pos="2160"/>
        <p:guide pos="3840"/>
      </p:guideLst>
    </p:cSldViewPr>
  </p:slideViewPr>
  <p:notesTextViewPr>
    <p:cViewPr>
      <p:scale>
        <a:sx n="1" d="1"/>
        <a:sy n="1" d="1"/>
      </p:scale>
      <p:origin x="0" y="0"/>
    </p:cViewPr>
  </p:notesTextViewPr>
  <p:sorterViewPr>
    <p:cViewPr>
      <p:scale>
        <a:sx n="100" d="100"/>
        <a:sy n="100" d="100"/>
      </p:scale>
      <p:origin x="0" y="126"/>
    </p:cViewPr>
  </p:sorterViewPr>
  <p:notesViewPr>
    <p:cSldViewPr snapToGrid="0">
      <p:cViewPr varScale="1">
        <p:scale>
          <a:sx n="68" d="100"/>
          <a:sy n="68" d="100"/>
        </p:scale>
        <p:origin x="-3294"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10.xlsx"/><Relationship Id="rId1" Type="http://schemas.openxmlformats.org/officeDocument/2006/relationships/themeOverride" Target="../theme/themeOverride10.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Excel_Worksheet11.xlsx"/><Relationship Id="rId1" Type="http://schemas.openxmlformats.org/officeDocument/2006/relationships/themeOverride" Target="../theme/themeOverride11.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Excel_Worksheet12.xlsx"/><Relationship Id="rId1" Type="http://schemas.openxmlformats.org/officeDocument/2006/relationships/themeOverride" Target="../theme/themeOverride12.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Excel_Worksheet13.xlsx"/><Relationship Id="rId1" Type="http://schemas.openxmlformats.org/officeDocument/2006/relationships/themeOverride" Target="../theme/themeOverride13.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package" Target="../embeddings/Microsoft_Excel_Worksheet14.xlsx"/><Relationship Id="rId1" Type="http://schemas.openxmlformats.org/officeDocument/2006/relationships/themeOverride" Target="../theme/themeOverride14.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package" Target="../embeddings/Microsoft_Excel_Worksheet15.xlsx"/><Relationship Id="rId1" Type="http://schemas.openxmlformats.org/officeDocument/2006/relationships/themeOverride" Target="../theme/themeOverride15.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Excel_Worksheet16.xlsx"/><Relationship Id="rId1" Type="http://schemas.openxmlformats.org/officeDocument/2006/relationships/themeOverride" Target="../theme/themeOverride16.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package" Target="../embeddings/Microsoft_Excel_Worksheet17.xlsx"/><Relationship Id="rId1" Type="http://schemas.openxmlformats.org/officeDocument/2006/relationships/themeOverride" Target="../theme/themeOverride17.xml"/><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package" Target="../embeddings/Microsoft_Excel_Worksheet18.xlsx"/><Relationship Id="rId1" Type="http://schemas.openxmlformats.org/officeDocument/2006/relationships/themeOverride" Target="../theme/themeOverride18.xml"/><Relationship Id="rId4"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package" Target="../embeddings/Microsoft_Excel_Worksheet19.xlsx"/><Relationship Id="rId1" Type="http://schemas.openxmlformats.org/officeDocument/2006/relationships/themeOverride" Target="../theme/themeOverride19.xml"/><Relationship Id="rId4"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package" Target="../embeddings/Microsoft_Excel_Worksheet20.xlsx"/><Relationship Id="rId1" Type="http://schemas.openxmlformats.org/officeDocument/2006/relationships/themeOverride" Target="../theme/themeOverride20.xml"/><Relationship Id="rId4"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microsoft.com/office/2011/relationships/chartColorStyle" Target="colors21.xml"/><Relationship Id="rId2" Type="http://schemas.openxmlformats.org/officeDocument/2006/relationships/package" Target="../embeddings/Microsoft_Excel_Worksheet21.xlsx"/><Relationship Id="rId1" Type="http://schemas.openxmlformats.org/officeDocument/2006/relationships/themeOverride" Target="../theme/themeOverride21.xml"/><Relationship Id="rId4"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microsoft.com/office/2011/relationships/chartColorStyle" Target="colors22.xml"/><Relationship Id="rId2" Type="http://schemas.openxmlformats.org/officeDocument/2006/relationships/package" Target="../embeddings/Microsoft_Excel_Worksheet22.xlsx"/><Relationship Id="rId1" Type="http://schemas.openxmlformats.org/officeDocument/2006/relationships/themeOverride" Target="../theme/themeOverride22.xml"/><Relationship Id="rId4"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package" Target="../embeddings/Microsoft_Excel_Worksheet23.xlsx"/><Relationship Id="rId1" Type="http://schemas.openxmlformats.org/officeDocument/2006/relationships/themeOverride" Target="../theme/themeOverride23.xml"/><Relationship Id="rId4"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microsoft.com/office/2011/relationships/chartColorStyle" Target="colors24.xml"/><Relationship Id="rId2" Type="http://schemas.openxmlformats.org/officeDocument/2006/relationships/package" Target="../embeddings/Microsoft_Excel_Worksheet24.xlsx"/><Relationship Id="rId1" Type="http://schemas.openxmlformats.org/officeDocument/2006/relationships/themeOverride" Target="../theme/themeOverride24.xml"/><Relationship Id="rId4"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microsoft.com/office/2011/relationships/chartColorStyle" Target="colors25.xml"/><Relationship Id="rId2" Type="http://schemas.openxmlformats.org/officeDocument/2006/relationships/package" Target="../embeddings/Microsoft_Excel_Worksheet25.xlsx"/><Relationship Id="rId1" Type="http://schemas.openxmlformats.org/officeDocument/2006/relationships/themeOverride" Target="../theme/themeOverride25.xml"/><Relationship Id="rId4"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microsoft.com/office/2011/relationships/chartColorStyle" Target="colors26.xml"/><Relationship Id="rId2" Type="http://schemas.openxmlformats.org/officeDocument/2006/relationships/package" Target="../embeddings/Microsoft_Excel_Worksheet26.xlsx"/><Relationship Id="rId1" Type="http://schemas.openxmlformats.org/officeDocument/2006/relationships/themeOverride" Target="../theme/themeOverride26.xml"/><Relationship Id="rId4"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microsoft.com/office/2011/relationships/chartColorStyle" Target="colors27.xml"/><Relationship Id="rId2" Type="http://schemas.openxmlformats.org/officeDocument/2006/relationships/package" Target="../embeddings/Microsoft_Excel_Worksheet27.xlsx"/><Relationship Id="rId1" Type="http://schemas.openxmlformats.org/officeDocument/2006/relationships/themeOverride" Target="../theme/themeOverride27.xml"/><Relationship Id="rId4"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microsoft.com/office/2011/relationships/chartColorStyle" Target="colors28.xml"/><Relationship Id="rId2" Type="http://schemas.openxmlformats.org/officeDocument/2006/relationships/package" Target="../embeddings/Microsoft_Excel_Worksheet28.xlsx"/><Relationship Id="rId1" Type="http://schemas.openxmlformats.org/officeDocument/2006/relationships/themeOverride" Target="../theme/themeOverride28.xml"/><Relationship Id="rId4"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microsoft.com/office/2011/relationships/chartColorStyle" Target="colors29.xml"/><Relationship Id="rId2" Type="http://schemas.openxmlformats.org/officeDocument/2006/relationships/package" Target="../embeddings/Microsoft_Excel_Worksheet29.xlsx"/><Relationship Id="rId1" Type="http://schemas.openxmlformats.org/officeDocument/2006/relationships/themeOverride" Target="../theme/themeOverride29.xml"/><Relationship Id="rId4"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microsoft.com/office/2011/relationships/chartColorStyle" Target="colors30.xml"/><Relationship Id="rId2" Type="http://schemas.openxmlformats.org/officeDocument/2006/relationships/package" Target="../embeddings/Microsoft_Excel_Worksheet30.xlsx"/><Relationship Id="rId1" Type="http://schemas.openxmlformats.org/officeDocument/2006/relationships/themeOverride" Target="../theme/themeOverride30.xml"/><Relationship Id="rId4"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microsoft.com/office/2011/relationships/chartColorStyle" Target="colors31.xml"/><Relationship Id="rId2" Type="http://schemas.openxmlformats.org/officeDocument/2006/relationships/package" Target="../embeddings/Microsoft_Excel_Worksheet31.xlsx"/><Relationship Id="rId1" Type="http://schemas.openxmlformats.org/officeDocument/2006/relationships/themeOverride" Target="../theme/themeOverride31.xml"/><Relationship Id="rId4"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microsoft.com/office/2011/relationships/chartColorStyle" Target="colors32.xml"/><Relationship Id="rId2" Type="http://schemas.openxmlformats.org/officeDocument/2006/relationships/package" Target="../embeddings/Microsoft_Excel_Worksheet32.xlsx"/><Relationship Id="rId1" Type="http://schemas.openxmlformats.org/officeDocument/2006/relationships/themeOverride" Target="../theme/themeOverride32.xml"/><Relationship Id="rId4"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microsoft.com/office/2011/relationships/chartColorStyle" Target="colors33.xml"/><Relationship Id="rId2" Type="http://schemas.openxmlformats.org/officeDocument/2006/relationships/package" Target="../embeddings/Microsoft_Excel_Worksheet33.xlsx"/><Relationship Id="rId1" Type="http://schemas.openxmlformats.org/officeDocument/2006/relationships/themeOverride" Target="../theme/themeOverride33.xml"/><Relationship Id="rId4"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microsoft.com/office/2011/relationships/chartColorStyle" Target="colors34.xml"/><Relationship Id="rId2" Type="http://schemas.openxmlformats.org/officeDocument/2006/relationships/package" Target="../embeddings/Microsoft_Excel_Worksheet34.xlsx"/><Relationship Id="rId1" Type="http://schemas.openxmlformats.org/officeDocument/2006/relationships/themeOverride" Target="../theme/themeOverride34.xml"/><Relationship Id="rId4"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microsoft.com/office/2011/relationships/chartColorStyle" Target="colors35.xml"/><Relationship Id="rId2" Type="http://schemas.openxmlformats.org/officeDocument/2006/relationships/package" Target="../embeddings/Microsoft_Excel_Worksheet35.xlsx"/><Relationship Id="rId1" Type="http://schemas.openxmlformats.org/officeDocument/2006/relationships/themeOverride" Target="../theme/themeOverride35.xml"/><Relationship Id="rId4"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5.xlsx"/><Relationship Id="rId1" Type="http://schemas.openxmlformats.org/officeDocument/2006/relationships/themeOverride" Target="../theme/themeOverride5.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6.xlsx"/><Relationship Id="rId1" Type="http://schemas.openxmlformats.org/officeDocument/2006/relationships/themeOverride" Target="../theme/themeOverride6.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7.xlsx"/><Relationship Id="rId1" Type="http://schemas.openxmlformats.org/officeDocument/2006/relationships/themeOverride" Target="../theme/themeOverride7.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8.xlsx"/><Relationship Id="rId1" Type="http://schemas.openxmlformats.org/officeDocument/2006/relationships/themeOverride" Target="../theme/themeOverride8.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9.xlsx"/><Relationship Id="rId1" Type="http://schemas.openxmlformats.org/officeDocument/2006/relationships/themeOverride" Target="../theme/themeOverride9.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61%</a:t>
                    </a:r>
                    <a:endParaRPr lang="en-US" dirty="0"/>
                  </a:p>
                </c:rich>
              </c:tx>
              <c:showLegendKey val="0"/>
              <c:showVal val="1"/>
              <c:showCatName val="0"/>
              <c:showSerName val="0"/>
              <c:showPercent val="0"/>
              <c:showBubbleSize val="0"/>
            </c:dLbl>
            <c:dLbl>
              <c:idx val="1"/>
              <c:layout/>
              <c:tx>
                <c:rich>
                  <a:bodyPr/>
                  <a:lstStyle/>
                  <a:p>
                    <a:r>
                      <a:rPr lang="en-US" sz="1200" b="1" smtClean="0"/>
                      <a:t>33%</a:t>
                    </a:r>
                    <a:endParaRPr lang="en-US"/>
                  </a:p>
                </c:rich>
              </c:tx>
              <c:showLegendKey val="0"/>
              <c:showVal val="1"/>
              <c:showCatName val="0"/>
              <c:showSerName val="0"/>
              <c:showPercent val="0"/>
              <c:showBubbleSize val="0"/>
            </c:dLbl>
            <c:dLbl>
              <c:idx val="2"/>
              <c:layout/>
              <c:tx>
                <c:rich>
                  <a:bodyPr/>
                  <a:lstStyle/>
                  <a:p>
                    <a:r>
                      <a:rPr lang="en-US" sz="1200" b="1" smtClean="0"/>
                      <a:t>3%</a:t>
                    </a:r>
                    <a:endParaRPr lang="en-US"/>
                  </a:p>
                </c:rich>
              </c:tx>
              <c:showLegendKey val="0"/>
              <c:showVal val="1"/>
              <c:showCatName val="0"/>
              <c:showSerName val="0"/>
              <c:showPercent val="0"/>
              <c:showBubbleSize val="0"/>
            </c:dLbl>
            <c:dLbl>
              <c:idx val="3"/>
              <c:layout/>
              <c:tx>
                <c:rich>
                  <a:bodyPr/>
                  <a:lstStyle/>
                  <a:p>
                    <a:r>
                      <a:rPr lang="en-US" sz="1200" b="1" smtClean="0"/>
                      <a:t>1%</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2%</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'Attitude Survey'!$R$154:$R$160</c:f>
              <c:strCache>
                <c:ptCount val="7"/>
                <c:pt idx="0">
                  <c:v>Good</c:v>
                </c:pt>
                <c:pt idx="1">
                  <c:v>Fair</c:v>
                </c:pt>
                <c:pt idx="2">
                  <c:v>Poor</c:v>
                </c:pt>
                <c:pt idx="3">
                  <c:v>N/A</c:v>
                </c:pt>
                <c:pt idx="6">
                  <c:v>No Response</c:v>
                </c:pt>
              </c:strCache>
            </c:strRef>
          </c:cat>
          <c:val>
            <c:numRef>
              <c:f>'Attitude Survey'!$U$146:$U$152</c:f>
              <c:numCache>
                <c:formatCode>General</c:formatCode>
                <c:ptCount val="7"/>
                <c:pt idx="0">
                  <c:v>60.839160839160847</c:v>
                </c:pt>
                <c:pt idx="1">
                  <c:v>32.867132867132867</c:v>
                </c:pt>
                <c:pt idx="2">
                  <c:v>3.4965034965034967</c:v>
                </c:pt>
                <c:pt idx="3">
                  <c:v>0.69930069930069927</c:v>
                </c:pt>
                <c:pt idx="4">
                  <c:v>0</c:v>
                </c:pt>
                <c:pt idx="5">
                  <c:v>0</c:v>
                </c:pt>
                <c:pt idx="6">
                  <c:v>2.0979020979020979</c:v>
                </c:pt>
              </c:numCache>
            </c:numRef>
          </c:val>
        </c:ser>
        <c:dLbls>
          <c:showLegendKey val="0"/>
          <c:showVal val="0"/>
          <c:showCatName val="0"/>
          <c:showSerName val="0"/>
          <c:showPercent val="0"/>
          <c:showBubbleSize val="0"/>
        </c:dLbls>
        <c:gapWidth val="219"/>
        <c:overlap val="-27"/>
        <c:axId val="21098496"/>
        <c:axId val="21100032"/>
      </c:barChart>
      <c:catAx>
        <c:axId val="210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100032"/>
        <c:crosses val="autoZero"/>
        <c:auto val="1"/>
        <c:lblAlgn val="ctr"/>
        <c:lblOffset val="100"/>
        <c:noMultiLvlLbl val="0"/>
      </c:catAx>
      <c:valAx>
        <c:axId val="2110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09849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73%</a:t>
                    </a:r>
                    <a:endParaRPr lang="en-US"/>
                  </a:p>
                </c:rich>
              </c:tx>
              <c:showLegendKey val="0"/>
              <c:showVal val="1"/>
              <c:showCatName val="0"/>
              <c:showSerName val="0"/>
              <c:showPercent val="0"/>
              <c:showBubbleSize val="0"/>
            </c:dLbl>
            <c:dLbl>
              <c:idx val="1"/>
              <c:layout/>
              <c:tx>
                <c:rich>
                  <a:bodyPr/>
                  <a:lstStyle/>
                  <a:p>
                    <a:r>
                      <a:rPr lang="en-US" sz="1200" b="1" smtClean="0"/>
                      <a:t>9%</a:t>
                    </a:r>
                    <a:endParaRPr lang="en-US"/>
                  </a:p>
                </c:rich>
              </c:tx>
              <c:showLegendKey val="0"/>
              <c:showVal val="1"/>
              <c:showCatName val="0"/>
              <c:showSerName val="0"/>
              <c:showPercent val="0"/>
              <c:showBubbleSize val="0"/>
            </c:dLbl>
            <c:dLbl>
              <c:idx val="2"/>
              <c:layout/>
              <c:tx>
                <c:rich>
                  <a:bodyPr/>
                  <a:lstStyle/>
                  <a:p>
                    <a:r>
                      <a:rPr lang="en-US" sz="1200" b="1" smtClean="0"/>
                      <a:t>12%</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6%</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Sheet1!$CZ$20:$CZ$26</c:f>
              <c:strCache>
                <c:ptCount val="7"/>
                <c:pt idx="0">
                  <c:v>Yes</c:v>
                </c:pt>
                <c:pt idx="1">
                  <c:v>No</c:v>
                </c:pt>
                <c:pt idx="2">
                  <c:v>Unsure</c:v>
                </c:pt>
                <c:pt idx="6">
                  <c:v>No Response</c:v>
                </c:pt>
              </c:strCache>
            </c:strRef>
          </c:cat>
          <c:val>
            <c:numRef>
              <c:f>Sheet1!$DH$11:$DH$17</c:f>
              <c:numCache>
                <c:formatCode>General</c:formatCode>
                <c:ptCount val="7"/>
                <c:pt idx="0">
                  <c:v>73.285198555956683</c:v>
                </c:pt>
                <c:pt idx="1">
                  <c:v>9.025270758122744</c:v>
                </c:pt>
                <c:pt idx="2">
                  <c:v>11.552346570397113</c:v>
                </c:pt>
                <c:pt idx="3">
                  <c:v>0</c:v>
                </c:pt>
                <c:pt idx="4">
                  <c:v>0</c:v>
                </c:pt>
                <c:pt idx="5">
                  <c:v>0</c:v>
                </c:pt>
                <c:pt idx="6">
                  <c:v>6.1371841155234659</c:v>
                </c:pt>
              </c:numCache>
            </c:numRef>
          </c:val>
        </c:ser>
        <c:dLbls>
          <c:showLegendKey val="0"/>
          <c:showVal val="0"/>
          <c:showCatName val="0"/>
          <c:showSerName val="0"/>
          <c:showPercent val="0"/>
          <c:showBubbleSize val="0"/>
        </c:dLbls>
        <c:gapWidth val="219"/>
        <c:overlap val="-27"/>
        <c:axId val="7912448"/>
        <c:axId val="7996160"/>
      </c:barChart>
      <c:catAx>
        <c:axId val="791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96160"/>
        <c:crosses val="autoZero"/>
        <c:auto val="1"/>
        <c:lblAlgn val="ctr"/>
        <c:lblOffset val="100"/>
        <c:noMultiLvlLbl val="0"/>
      </c:catAx>
      <c:valAx>
        <c:axId val="7996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1244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62%</a:t>
                    </a:r>
                    <a:endParaRPr lang="en-US"/>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10%</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25%</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3%</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'Attitude Survey'!$T$154:$T$160</c:f>
              <c:strCache>
                <c:ptCount val="7"/>
                <c:pt idx="0">
                  <c:v>Yes</c:v>
                </c:pt>
                <c:pt idx="1">
                  <c:v>No</c:v>
                </c:pt>
                <c:pt idx="2">
                  <c:v>Unsure</c:v>
                </c:pt>
                <c:pt idx="6">
                  <c:v>No Response</c:v>
                </c:pt>
              </c:strCache>
            </c:strRef>
          </c:cat>
          <c:val>
            <c:numRef>
              <c:f>'Attitude Survey'!$AC$146:$AC$152</c:f>
              <c:numCache>
                <c:formatCode>General</c:formatCode>
                <c:ptCount val="7"/>
                <c:pt idx="0">
                  <c:v>61.53846153846154</c:v>
                </c:pt>
                <c:pt idx="1">
                  <c:v>10.48951048951049</c:v>
                </c:pt>
                <c:pt idx="2">
                  <c:v>25.174825174825177</c:v>
                </c:pt>
                <c:pt idx="3">
                  <c:v>0</c:v>
                </c:pt>
                <c:pt idx="4">
                  <c:v>0</c:v>
                </c:pt>
                <c:pt idx="5">
                  <c:v>0</c:v>
                </c:pt>
                <c:pt idx="6">
                  <c:v>2.7972027972027971</c:v>
                </c:pt>
              </c:numCache>
            </c:numRef>
          </c:val>
        </c:ser>
        <c:dLbls>
          <c:showLegendKey val="0"/>
          <c:showVal val="0"/>
          <c:showCatName val="0"/>
          <c:showSerName val="0"/>
          <c:showPercent val="0"/>
          <c:showBubbleSize val="0"/>
        </c:dLbls>
        <c:gapWidth val="219"/>
        <c:overlap val="-27"/>
        <c:axId val="23830912"/>
        <c:axId val="23832448"/>
      </c:barChart>
      <c:catAx>
        <c:axId val="2383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832448"/>
        <c:crosses val="autoZero"/>
        <c:auto val="1"/>
        <c:lblAlgn val="ctr"/>
        <c:lblOffset val="100"/>
        <c:noMultiLvlLbl val="0"/>
      </c:catAx>
      <c:valAx>
        <c:axId val="23832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83091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56%</a:t>
                    </a:r>
                    <a:endParaRPr lang="en-US" dirty="0"/>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18%</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21%</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5%</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Sheet1!$DZ$20:$DZ$26</c:f>
              <c:strCache>
                <c:ptCount val="7"/>
                <c:pt idx="0">
                  <c:v>Yes</c:v>
                </c:pt>
                <c:pt idx="1">
                  <c:v>No</c:v>
                </c:pt>
                <c:pt idx="2">
                  <c:v>Unsure</c:v>
                </c:pt>
                <c:pt idx="6">
                  <c:v>No Response</c:v>
                </c:pt>
              </c:strCache>
            </c:strRef>
          </c:cat>
          <c:val>
            <c:numRef>
              <c:f>Sheet1!$DZ$11:$DZ$17</c:f>
              <c:numCache>
                <c:formatCode>General</c:formatCode>
                <c:ptCount val="7"/>
                <c:pt idx="0">
                  <c:v>56.317689530685925</c:v>
                </c:pt>
                <c:pt idx="1">
                  <c:v>18.050541516245488</c:v>
                </c:pt>
                <c:pt idx="2">
                  <c:v>20.577617328519857</c:v>
                </c:pt>
                <c:pt idx="3">
                  <c:v>0</c:v>
                </c:pt>
                <c:pt idx="4">
                  <c:v>0</c:v>
                </c:pt>
                <c:pt idx="5">
                  <c:v>0</c:v>
                </c:pt>
                <c:pt idx="6">
                  <c:v>5.0541516245487363</c:v>
                </c:pt>
              </c:numCache>
            </c:numRef>
          </c:val>
        </c:ser>
        <c:dLbls>
          <c:showLegendKey val="0"/>
          <c:showVal val="0"/>
          <c:showCatName val="0"/>
          <c:showSerName val="0"/>
          <c:showPercent val="0"/>
          <c:showBubbleSize val="0"/>
        </c:dLbls>
        <c:gapWidth val="219"/>
        <c:overlap val="-27"/>
        <c:axId val="24182144"/>
        <c:axId val="30069504"/>
      </c:barChart>
      <c:catAx>
        <c:axId val="2418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0069504"/>
        <c:crosses val="autoZero"/>
        <c:auto val="1"/>
        <c:lblAlgn val="ctr"/>
        <c:lblOffset val="100"/>
        <c:noMultiLvlLbl val="0"/>
      </c:catAx>
      <c:valAx>
        <c:axId val="3006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418214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20%</a:t>
                    </a:r>
                    <a:endParaRPr lang="en-US"/>
                  </a:p>
                </c:rich>
              </c:tx>
              <c:showLegendKey val="0"/>
              <c:showVal val="1"/>
              <c:showCatName val="0"/>
              <c:showSerName val="0"/>
              <c:showPercent val="0"/>
              <c:showBubbleSize val="0"/>
            </c:dLbl>
            <c:dLbl>
              <c:idx val="1"/>
              <c:layout/>
              <c:tx>
                <c:rich>
                  <a:bodyPr/>
                  <a:lstStyle/>
                  <a:p>
                    <a:r>
                      <a:rPr lang="en-US" sz="1200" b="1" smtClean="0"/>
                      <a:t>15%</a:t>
                    </a:r>
                    <a:endParaRPr lang="en-US" dirty="0"/>
                  </a:p>
                </c:rich>
              </c:tx>
              <c:showLegendKey val="0"/>
              <c:showVal val="1"/>
              <c:showCatName val="0"/>
              <c:showSerName val="0"/>
              <c:showPercent val="0"/>
              <c:showBubbleSize val="0"/>
            </c:dLbl>
            <c:dLbl>
              <c:idx val="2"/>
              <c:layout/>
              <c:tx>
                <c:rich>
                  <a:bodyPr/>
                  <a:lstStyle/>
                  <a:p>
                    <a:r>
                      <a:rPr lang="en-US" sz="1200" b="1" smtClean="0"/>
                      <a:t>12%</a:t>
                    </a:r>
                    <a:endParaRPr lang="en-US"/>
                  </a:p>
                </c:rich>
              </c:tx>
              <c:showLegendKey val="0"/>
              <c:showVal val="1"/>
              <c:showCatName val="0"/>
              <c:showSerName val="0"/>
              <c:showPercent val="0"/>
              <c:showBubbleSize val="0"/>
            </c:dLbl>
            <c:dLbl>
              <c:idx val="3"/>
              <c:layout/>
              <c:tx>
                <c:rich>
                  <a:bodyPr/>
                  <a:lstStyle/>
                  <a:p>
                    <a:r>
                      <a:rPr lang="en-US" sz="1200" b="1" smtClean="0"/>
                      <a:t>34%</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20%</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'Attitude Survey'!$AF$154:$AF$160</c:f>
              <c:strCache>
                <c:ptCount val="7"/>
                <c:pt idx="0">
                  <c:v>Very Important</c:v>
                </c:pt>
                <c:pt idx="1">
                  <c:v>Somewhat Important</c:v>
                </c:pt>
                <c:pt idx="2">
                  <c:v>Important</c:v>
                </c:pt>
                <c:pt idx="3">
                  <c:v>Not Important</c:v>
                </c:pt>
                <c:pt idx="6">
                  <c:v>No Response</c:v>
                </c:pt>
              </c:strCache>
            </c:strRef>
          </c:cat>
          <c:val>
            <c:numRef>
              <c:f>'Attitude Survey'!$AH$146:$AH$152</c:f>
              <c:numCache>
                <c:formatCode>General</c:formatCode>
                <c:ptCount val="7"/>
                <c:pt idx="0">
                  <c:v>19.58041958041958</c:v>
                </c:pt>
                <c:pt idx="1">
                  <c:v>14.685314685314685</c:v>
                </c:pt>
                <c:pt idx="2">
                  <c:v>11.888111888111888</c:v>
                </c:pt>
                <c:pt idx="3">
                  <c:v>34.265734265734267</c:v>
                </c:pt>
                <c:pt idx="4">
                  <c:v>0</c:v>
                </c:pt>
                <c:pt idx="5">
                  <c:v>0</c:v>
                </c:pt>
                <c:pt idx="6">
                  <c:v>19.58041958041958</c:v>
                </c:pt>
              </c:numCache>
            </c:numRef>
          </c:val>
        </c:ser>
        <c:dLbls>
          <c:showLegendKey val="0"/>
          <c:showVal val="0"/>
          <c:showCatName val="0"/>
          <c:showSerName val="0"/>
          <c:showPercent val="0"/>
          <c:showBubbleSize val="0"/>
        </c:dLbls>
        <c:gapWidth val="219"/>
        <c:overlap val="-27"/>
        <c:axId val="30078848"/>
        <c:axId val="30089600"/>
      </c:barChart>
      <c:catAx>
        <c:axId val="3007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30089600"/>
        <c:crosses val="autoZero"/>
        <c:auto val="1"/>
        <c:lblAlgn val="ctr"/>
        <c:lblOffset val="100"/>
        <c:noMultiLvlLbl val="0"/>
      </c:catAx>
      <c:valAx>
        <c:axId val="30089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007884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lgn="ctr" rtl="0">
                      <a:defRPr lang="en-US" sz="1200" b="1" i="0" u="none" strike="noStrike" kern="1200" baseline="0">
                        <a:solidFill>
                          <a:prstClr val="black"/>
                        </a:solidFill>
                        <a:latin typeface="+mn-lt"/>
                        <a:ea typeface="+mn-ea"/>
                        <a:cs typeface="+mn-cs"/>
                      </a:defRPr>
                    </a:pPr>
                    <a:r>
                      <a:rPr lang="en-US" sz="1200" b="1" i="0" u="none" strike="noStrike" kern="1200" baseline="0" smtClean="0">
                        <a:solidFill>
                          <a:prstClr val="black"/>
                        </a:solidFill>
                        <a:latin typeface="+mn-lt"/>
                        <a:ea typeface="+mn-ea"/>
                        <a:cs typeface="+mn-cs"/>
                      </a:rPr>
                      <a:t>9%</a:t>
                    </a:r>
                    <a:endParaRPr lang="en-US" sz="1000" b="0" i="0" u="none" strike="noStrike" kern="1200" baseline="0">
                      <a:solidFill>
                        <a:prstClr val="black"/>
                      </a:solidFill>
                      <a:latin typeface="+mn-lt"/>
                      <a:ea typeface="+mn-ea"/>
                      <a:cs typeface="+mn-cs"/>
                    </a:endParaRPr>
                  </a:p>
                </c:rich>
              </c:tx>
              <c:numFmt formatCode="#,##0" sourceLinked="0"/>
              <c:spPr/>
              <c:showLegendKey val="0"/>
              <c:showVal val="1"/>
              <c:showCatName val="0"/>
              <c:showSerName val="0"/>
              <c:showPercent val="0"/>
              <c:showBubbleSize val="0"/>
            </c:dLbl>
            <c:dLbl>
              <c:idx val="1"/>
              <c:layout/>
              <c:tx>
                <c:rich>
                  <a:bodyPr/>
                  <a:lstStyle/>
                  <a:p>
                    <a:pPr algn="ctr" rtl="0">
                      <a:defRPr lang="en-US" sz="1200" b="1" i="0" u="none" strike="noStrike" kern="1200" baseline="0">
                        <a:solidFill>
                          <a:prstClr val="black"/>
                        </a:solidFill>
                        <a:latin typeface="+mn-lt"/>
                        <a:ea typeface="+mn-ea"/>
                        <a:cs typeface="+mn-cs"/>
                      </a:defRPr>
                    </a:pPr>
                    <a:r>
                      <a:rPr lang="en-US" sz="1200" b="1" smtClean="0"/>
                      <a:t>10%</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9%</a:t>
                    </a:r>
                    <a:endParaRPr lang="en-US"/>
                  </a:p>
                </c:rich>
              </c:tx>
              <c:numFmt formatCode="#,##0" sourceLinked="0"/>
              <c:spPr/>
              <c:showLegendKey val="0"/>
              <c:showVal val="1"/>
              <c:showCatName val="0"/>
              <c:showSerName val="0"/>
              <c:showPercent val="0"/>
              <c:showBubbleSize val="0"/>
            </c:dLbl>
            <c:dLbl>
              <c:idx val="3"/>
              <c:layout/>
              <c:tx>
                <c:rich>
                  <a:bodyPr/>
                  <a:lstStyle/>
                  <a:p>
                    <a:pPr>
                      <a:defRPr sz="1200" b="1"/>
                    </a:pPr>
                    <a:r>
                      <a:rPr lang="en-US" sz="1200" b="1" smtClean="0"/>
                      <a:t>60%</a:t>
                    </a:r>
                    <a:endParaRPr lang="en-US"/>
                  </a:p>
                </c:rich>
              </c:tx>
              <c:numFmt formatCode="#,##0" sourceLinked="0"/>
              <c:spPr/>
              <c:showLegendKey val="0"/>
              <c:showVal val="1"/>
              <c:showCatName val="0"/>
              <c:showSerName val="0"/>
              <c:showPercent val="0"/>
              <c:showBubbleSize val="0"/>
            </c:dLbl>
            <c:dLbl>
              <c:idx val="4"/>
              <c:delete val="1"/>
            </c:dLbl>
            <c:dLbl>
              <c:idx val="5"/>
              <c:delete val="1"/>
            </c:dLbl>
            <c:dLbl>
              <c:idx val="6"/>
              <c:layout/>
              <c:tx>
                <c:rich>
                  <a:bodyPr/>
                  <a:lstStyle/>
                  <a:p>
                    <a:pPr>
                      <a:defRPr sz="1200" b="1"/>
                    </a:pPr>
                    <a:r>
                      <a:rPr lang="en-US" sz="1200" b="1" smtClean="0"/>
                      <a:t>12%</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Sheet1!$EV$20:$EV$26</c:f>
              <c:strCache>
                <c:ptCount val="7"/>
                <c:pt idx="0">
                  <c:v>Very Important</c:v>
                </c:pt>
                <c:pt idx="1">
                  <c:v>Somewhat Important</c:v>
                </c:pt>
                <c:pt idx="2">
                  <c:v>Slightly Important</c:v>
                </c:pt>
                <c:pt idx="3">
                  <c:v>Not Important</c:v>
                </c:pt>
                <c:pt idx="6">
                  <c:v>No Response</c:v>
                </c:pt>
              </c:strCache>
            </c:strRef>
          </c:cat>
          <c:val>
            <c:numRef>
              <c:f>Sheet1!$EX$11:$EX$17</c:f>
              <c:numCache>
                <c:formatCode>General</c:formatCode>
                <c:ptCount val="7"/>
                <c:pt idx="0">
                  <c:v>9.2057761732851997</c:v>
                </c:pt>
                <c:pt idx="1">
                  <c:v>10.288808664259928</c:v>
                </c:pt>
                <c:pt idx="2">
                  <c:v>9.2057761732851997</c:v>
                </c:pt>
                <c:pt idx="3">
                  <c:v>59.566787003610109</c:v>
                </c:pt>
                <c:pt idx="4">
                  <c:v>0</c:v>
                </c:pt>
                <c:pt idx="5">
                  <c:v>0</c:v>
                </c:pt>
                <c:pt idx="6">
                  <c:v>11.732851985559567</c:v>
                </c:pt>
              </c:numCache>
            </c:numRef>
          </c:val>
        </c:ser>
        <c:dLbls>
          <c:showLegendKey val="0"/>
          <c:showVal val="0"/>
          <c:showCatName val="0"/>
          <c:showSerName val="0"/>
          <c:showPercent val="0"/>
          <c:showBubbleSize val="0"/>
        </c:dLbls>
        <c:gapWidth val="219"/>
        <c:overlap val="-27"/>
        <c:axId val="31170944"/>
        <c:axId val="57877248"/>
      </c:barChart>
      <c:catAx>
        <c:axId val="311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57877248"/>
        <c:crosses val="autoZero"/>
        <c:auto val="1"/>
        <c:lblAlgn val="ctr"/>
        <c:lblOffset val="100"/>
        <c:noMultiLvlLbl val="0"/>
      </c:catAx>
      <c:valAx>
        <c:axId val="57877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17094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7%</a:t>
                    </a:r>
                    <a:endParaRPr lang="en-US"/>
                  </a:p>
                </c:rich>
              </c:tx>
              <c:showLegendKey val="0"/>
              <c:showVal val="1"/>
              <c:showCatName val="0"/>
              <c:showSerName val="0"/>
              <c:showPercent val="0"/>
              <c:showBubbleSize val="0"/>
            </c:dLbl>
            <c:dLbl>
              <c:idx val="1"/>
              <c:layout/>
              <c:tx>
                <c:rich>
                  <a:bodyPr/>
                  <a:lstStyle/>
                  <a:p>
                    <a:r>
                      <a:rPr lang="en-US" sz="1200" b="1" smtClean="0"/>
                      <a:t>8%</a:t>
                    </a:r>
                    <a:endParaRPr lang="en-US" dirty="0"/>
                  </a:p>
                </c:rich>
              </c:tx>
              <c:showLegendKey val="0"/>
              <c:showVal val="1"/>
              <c:showCatName val="0"/>
              <c:showSerName val="0"/>
              <c:showPercent val="0"/>
              <c:showBubbleSize val="0"/>
            </c:dLbl>
            <c:dLbl>
              <c:idx val="2"/>
              <c:layout/>
              <c:tx>
                <c:rich>
                  <a:bodyPr/>
                  <a:lstStyle/>
                  <a:p>
                    <a:r>
                      <a:rPr lang="en-US" sz="1200" b="1" smtClean="0"/>
                      <a:t>63%</a:t>
                    </a:r>
                    <a:endParaRPr lang="en-US" dirty="0"/>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22%</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Survey'!$D$157:$D$163</c:f>
              <c:strCache>
                <c:ptCount val="7"/>
                <c:pt idx="0">
                  <c:v>Significant</c:v>
                </c:pt>
                <c:pt idx="1">
                  <c:v>Somewhat</c:v>
                </c:pt>
                <c:pt idx="2">
                  <c:v>Negligible</c:v>
                </c:pt>
                <c:pt idx="6">
                  <c:v>No Response</c:v>
                </c:pt>
              </c:strCache>
            </c:strRef>
          </c:cat>
          <c:val>
            <c:numRef>
              <c:f>'Need Assessment Survey'!$E$148:$E$154</c:f>
              <c:numCache>
                <c:formatCode>General</c:formatCode>
                <c:ptCount val="7"/>
                <c:pt idx="0">
                  <c:v>6.8965517241379306</c:v>
                </c:pt>
                <c:pt idx="1">
                  <c:v>7.5862068965517242</c:v>
                </c:pt>
                <c:pt idx="2">
                  <c:v>63.448275862068968</c:v>
                </c:pt>
                <c:pt idx="3">
                  <c:v>0</c:v>
                </c:pt>
                <c:pt idx="4">
                  <c:v>0</c:v>
                </c:pt>
                <c:pt idx="5">
                  <c:v>0</c:v>
                </c:pt>
                <c:pt idx="6">
                  <c:v>22.068965517241381</c:v>
                </c:pt>
              </c:numCache>
            </c:numRef>
          </c:val>
        </c:ser>
        <c:dLbls>
          <c:showLegendKey val="0"/>
          <c:showVal val="0"/>
          <c:showCatName val="0"/>
          <c:showSerName val="0"/>
          <c:showPercent val="0"/>
          <c:showBubbleSize val="0"/>
        </c:dLbls>
        <c:gapWidth val="219"/>
        <c:overlap val="-27"/>
        <c:axId val="30547328"/>
        <c:axId val="30598272"/>
      </c:barChart>
      <c:catAx>
        <c:axId val="305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30598272"/>
        <c:crosses val="autoZero"/>
        <c:auto val="1"/>
        <c:lblAlgn val="ctr"/>
        <c:lblOffset val="100"/>
        <c:noMultiLvlLbl val="0"/>
      </c:catAx>
      <c:valAx>
        <c:axId val="30598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054732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6%</a:t>
                    </a:r>
                    <a:endParaRPr lang="en-US" dirty="0"/>
                  </a:p>
                </c:rich>
              </c:tx>
              <c:dLblPos val="outEnd"/>
              <c:showLegendKey val="0"/>
              <c:showVal val="1"/>
              <c:showCatName val="0"/>
              <c:showSerName val="0"/>
              <c:showPercent val="0"/>
              <c:showBubbleSize val="0"/>
            </c:dLbl>
            <c:dLbl>
              <c:idx val="1"/>
              <c:layout/>
              <c:tx>
                <c:rich>
                  <a:bodyPr/>
                  <a:lstStyle/>
                  <a:p>
                    <a:r>
                      <a:rPr lang="en-US" sz="1200" b="1" smtClean="0"/>
                      <a:t>14%</a:t>
                    </a:r>
                    <a:endParaRPr lang="en-US"/>
                  </a:p>
                </c:rich>
              </c:tx>
              <c:dLblPos val="outEnd"/>
              <c:showLegendKey val="0"/>
              <c:showVal val="1"/>
              <c:showCatName val="0"/>
              <c:showSerName val="0"/>
              <c:showPercent val="0"/>
              <c:showBubbleSize val="0"/>
            </c:dLbl>
            <c:dLbl>
              <c:idx val="2"/>
              <c:layout/>
              <c:tx>
                <c:rich>
                  <a:bodyPr/>
                  <a:lstStyle/>
                  <a:p>
                    <a:r>
                      <a:rPr lang="en-US" sz="1200" b="1" smtClean="0"/>
                      <a:t>71%</a:t>
                    </a:r>
                    <a:endParaRPr lang="en-US"/>
                  </a:p>
                </c:rich>
              </c:tx>
              <c:dLblPos val="outEnd"/>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dirty="0" smtClean="0"/>
                      <a:t>8%</a:t>
                    </a:r>
                    <a:endParaRPr lang="en-US" dirty="0"/>
                  </a:p>
                </c:rich>
              </c:tx>
              <c:dLblPos val="outEnd"/>
              <c:showLegendKey val="0"/>
              <c:showVal val="1"/>
              <c:showCatName val="0"/>
              <c:showSerName val="0"/>
              <c:showPercent val="0"/>
              <c:showBubbleSize val="0"/>
            </c:dLbl>
            <c:numFmt formatCode="#,##0" sourceLinked="0"/>
            <c:txPr>
              <a:bodyPr/>
              <a:lstStyle/>
              <a:p>
                <a:pPr>
                  <a:defRPr sz="1200" b="1"/>
                </a:pPr>
                <a:endParaRPr lang="en-US"/>
              </a:p>
            </c:txPr>
            <c:dLblPos val="outEnd"/>
            <c:showLegendKey val="0"/>
            <c:showVal val="1"/>
            <c:showCatName val="0"/>
            <c:showSerName val="0"/>
            <c:showPercent val="0"/>
            <c:showBubbleSize val="0"/>
            <c:showLeaderLines val="0"/>
          </c:dLbls>
          <c:cat>
            <c:strRef>
              <c:f>Sheet1!$BR$20:$BR$26</c:f>
              <c:strCache>
                <c:ptCount val="7"/>
                <c:pt idx="0">
                  <c:v>Significant</c:v>
                </c:pt>
                <c:pt idx="1">
                  <c:v>Somewhat</c:v>
                </c:pt>
                <c:pt idx="2">
                  <c:v>Negligible</c:v>
                </c:pt>
                <c:pt idx="6">
                  <c:v>No Response</c:v>
                </c:pt>
              </c:strCache>
            </c:strRef>
          </c:cat>
          <c:val>
            <c:numRef>
              <c:f>Sheet1!$BU$11:$BU$17</c:f>
              <c:numCache>
                <c:formatCode>General</c:formatCode>
                <c:ptCount val="7"/>
                <c:pt idx="0">
                  <c:v>5.9566787003610111</c:v>
                </c:pt>
                <c:pt idx="1">
                  <c:v>14.259927797833935</c:v>
                </c:pt>
                <c:pt idx="2">
                  <c:v>71.480144404332137</c:v>
                </c:pt>
                <c:pt idx="3">
                  <c:v>0</c:v>
                </c:pt>
                <c:pt idx="4">
                  <c:v>0</c:v>
                </c:pt>
                <c:pt idx="5">
                  <c:v>0</c:v>
                </c:pt>
                <c:pt idx="6">
                  <c:v>8.3032490974729249</c:v>
                </c:pt>
              </c:numCache>
            </c:numRef>
          </c:val>
        </c:ser>
        <c:dLbls>
          <c:showLegendKey val="0"/>
          <c:showVal val="0"/>
          <c:showCatName val="0"/>
          <c:showSerName val="0"/>
          <c:showPercent val="0"/>
          <c:showBubbleSize val="0"/>
        </c:dLbls>
        <c:gapWidth val="219"/>
        <c:overlap val="-27"/>
        <c:axId val="30672384"/>
        <c:axId val="30720384"/>
      </c:barChart>
      <c:catAx>
        <c:axId val="3067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30720384"/>
        <c:crosses val="autoZero"/>
        <c:auto val="1"/>
        <c:lblAlgn val="ctr"/>
        <c:lblOffset val="100"/>
        <c:noMultiLvlLbl val="0"/>
      </c:catAx>
      <c:valAx>
        <c:axId val="30720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067238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70%</a:t>
                    </a:r>
                    <a:endParaRPr lang="en-US"/>
                  </a:p>
                </c:rich>
              </c:tx>
              <c:showLegendKey val="0"/>
              <c:showVal val="1"/>
              <c:showCatName val="0"/>
              <c:showSerName val="0"/>
              <c:showPercent val="0"/>
              <c:showBubbleSize val="0"/>
            </c:dLbl>
            <c:dLbl>
              <c:idx val="1"/>
              <c:layout/>
              <c:tx>
                <c:rich>
                  <a:bodyPr/>
                  <a:lstStyle/>
                  <a:p>
                    <a:r>
                      <a:rPr lang="en-US" sz="1200" b="1" smtClean="0"/>
                      <a:t>21%</a:t>
                    </a:r>
                    <a:endParaRPr lang="en-US"/>
                  </a:p>
                </c:rich>
              </c:tx>
              <c:showLegendKey val="0"/>
              <c:showVal val="1"/>
              <c:showCatName val="0"/>
              <c:showSerName val="0"/>
              <c:showPercent val="0"/>
              <c:showBubbleSize val="0"/>
            </c:dLbl>
            <c:dLbl>
              <c:idx val="2"/>
              <c:layout/>
              <c:tx>
                <c:rich>
                  <a:bodyPr/>
                  <a:lstStyle/>
                  <a:p>
                    <a:r>
                      <a:rPr lang="en-US" sz="1200" b="1" smtClean="0"/>
                      <a:t>2%</a:t>
                    </a:r>
                    <a:endParaRPr lang="en-US"/>
                  </a:p>
                </c:rich>
              </c:tx>
              <c:showLegendKey val="0"/>
              <c:showVal val="1"/>
              <c:showCatName val="0"/>
              <c:showSerName val="0"/>
              <c:showPercent val="0"/>
              <c:showBubbleSize val="0"/>
            </c:dLbl>
            <c:dLbl>
              <c:idx val="3"/>
              <c:layout/>
              <c:tx>
                <c:rich>
                  <a:bodyPr/>
                  <a:lstStyle/>
                  <a:p>
                    <a:r>
                      <a:rPr lang="en-US" sz="1200" b="1" smtClean="0"/>
                      <a:t>3%</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3%</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Survey'!$M$157:$M$163</c:f>
              <c:strCache>
                <c:ptCount val="7"/>
                <c:pt idx="0">
                  <c:v>Good</c:v>
                </c:pt>
                <c:pt idx="1">
                  <c:v>Fair</c:v>
                </c:pt>
                <c:pt idx="2">
                  <c:v>Poor</c:v>
                </c:pt>
                <c:pt idx="3">
                  <c:v>N/A</c:v>
                </c:pt>
                <c:pt idx="6">
                  <c:v>No Response</c:v>
                </c:pt>
              </c:strCache>
            </c:strRef>
          </c:cat>
          <c:val>
            <c:numRef>
              <c:f>'Need Assessment Survey'!$N$148:$N$154</c:f>
              <c:numCache>
                <c:formatCode>General</c:formatCode>
                <c:ptCount val="7"/>
                <c:pt idx="0">
                  <c:v>69.655172413793096</c:v>
                </c:pt>
                <c:pt idx="1">
                  <c:v>21.379310344827587</c:v>
                </c:pt>
                <c:pt idx="2">
                  <c:v>2.0689655172413794</c:v>
                </c:pt>
                <c:pt idx="3">
                  <c:v>3.4482758620689653</c:v>
                </c:pt>
                <c:pt idx="4">
                  <c:v>0</c:v>
                </c:pt>
                <c:pt idx="5">
                  <c:v>0</c:v>
                </c:pt>
                <c:pt idx="6">
                  <c:v>3.4482758620689653</c:v>
                </c:pt>
              </c:numCache>
            </c:numRef>
          </c:val>
        </c:ser>
        <c:dLbls>
          <c:showLegendKey val="0"/>
          <c:showVal val="0"/>
          <c:showCatName val="0"/>
          <c:showSerName val="0"/>
          <c:showPercent val="0"/>
          <c:showBubbleSize val="0"/>
        </c:dLbls>
        <c:gapWidth val="219"/>
        <c:overlap val="-27"/>
        <c:axId val="31251072"/>
        <c:axId val="88892160"/>
      </c:barChart>
      <c:catAx>
        <c:axId val="312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8892160"/>
        <c:crosses val="autoZero"/>
        <c:auto val="1"/>
        <c:lblAlgn val="ctr"/>
        <c:lblOffset val="100"/>
        <c:noMultiLvlLbl val="0"/>
      </c:catAx>
      <c:valAx>
        <c:axId val="88892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125107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mtClean="0"/>
                      <a:t>54%</a:t>
                    </a:r>
                    <a:endParaRPr lang="en-US" dirty="0"/>
                  </a:p>
                </c:rich>
              </c:tx>
              <c:showLegendKey val="0"/>
              <c:showVal val="1"/>
              <c:showCatName val="0"/>
              <c:showSerName val="0"/>
              <c:showPercent val="0"/>
              <c:showBubbleSize val="0"/>
            </c:dLbl>
            <c:dLbl>
              <c:idx val="1"/>
              <c:layout/>
              <c:tx>
                <c:rich>
                  <a:bodyPr/>
                  <a:lstStyle/>
                  <a:p>
                    <a:r>
                      <a:rPr lang="en-US" smtClean="0"/>
                      <a:t>32%</a:t>
                    </a:r>
                    <a:endParaRPr lang="en-US" dirty="0"/>
                  </a:p>
                </c:rich>
              </c:tx>
              <c:showLegendKey val="0"/>
              <c:showVal val="1"/>
              <c:showCatName val="0"/>
              <c:showSerName val="0"/>
              <c:showPercent val="0"/>
              <c:showBubbleSize val="0"/>
            </c:dLbl>
            <c:dLbl>
              <c:idx val="2"/>
              <c:layout/>
              <c:tx>
                <c:rich>
                  <a:bodyPr/>
                  <a:lstStyle/>
                  <a:p>
                    <a:r>
                      <a:rPr lang="en-US" smtClean="0"/>
                      <a:t>2%</a:t>
                    </a:r>
                    <a:endParaRPr lang="en-US"/>
                  </a:p>
                </c:rich>
              </c:tx>
              <c:showLegendKey val="0"/>
              <c:showVal val="1"/>
              <c:showCatName val="0"/>
              <c:showSerName val="0"/>
              <c:showPercent val="0"/>
              <c:showBubbleSize val="0"/>
            </c:dLbl>
            <c:dLbl>
              <c:idx val="3"/>
              <c:layout/>
              <c:tx>
                <c:rich>
                  <a:bodyPr/>
                  <a:lstStyle/>
                  <a:p>
                    <a:r>
                      <a:rPr lang="en-US" smtClean="0"/>
                      <a:t>2%</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mtClean="0"/>
                      <a:t>10%</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Sheet1!$AF$20:$AF$26</c:f>
              <c:strCache>
                <c:ptCount val="7"/>
                <c:pt idx="0">
                  <c:v>Good</c:v>
                </c:pt>
                <c:pt idx="1">
                  <c:v>Okay</c:v>
                </c:pt>
                <c:pt idx="2">
                  <c:v>Poor</c:v>
                </c:pt>
                <c:pt idx="3">
                  <c:v>N/A</c:v>
                </c:pt>
                <c:pt idx="6">
                  <c:v>No Response</c:v>
                </c:pt>
              </c:strCache>
            </c:strRef>
          </c:cat>
          <c:val>
            <c:numRef>
              <c:f>Sheet1!$AR$11:$AR$17</c:f>
              <c:numCache>
                <c:formatCode>General</c:formatCode>
                <c:ptCount val="7"/>
                <c:pt idx="0">
                  <c:v>53.971119133574007</c:v>
                </c:pt>
                <c:pt idx="1">
                  <c:v>32.31046931407942</c:v>
                </c:pt>
                <c:pt idx="2">
                  <c:v>2.3465703971119134</c:v>
                </c:pt>
                <c:pt idx="3">
                  <c:v>1.6245487364620936</c:v>
                </c:pt>
                <c:pt idx="4">
                  <c:v>0</c:v>
                </c:pt>
                <c:pt idx="5">
                  <c:v>0</c:v>
                </c:pt>
                <c:pt idx="6">
                  <c:v>9.7472924187725631</c:v>
                </c:pt>
              </c:numCache>
            </c:numRef>
          </c:val>
        </c:ser>
        <c:dLbls>
          <c:showLegendKey val="0"/>
          <c:showVal val="0"/>
          <c:showCatName val="0"/>
          <c:showSerName val="0"/>
          <c:showPercent val="0"/>
          <c:showBubbleSize val="0"/>
        </c:dLbls>
        <c:gapWidth val="219"/>
        <c:overlap val="-27"/>
        <c:axId val="94069120"/>
        <c:axId val="94070656"/>
      </c:barChart>
      <c:catAx>
        <c:axId val="940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070656"/>
        <c:crosses val="autoZero"/>
        <c:auto val="1"/>
        <c:lblAlgn val="ctr"/>
        <c:lblOffset val="100"/>
        <c:noMultiLvlLbl val="0"/>
      </c:catAx>
      <c:valAx>
        <c:axId val="9407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06912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76%</a:t>
                    </a:r>
                    <a:endParaRPr lang="en-US"/>
                  </a:p>
                </c:rich>
              </c:tx>
              <c:showLegendKey val="0"/>
              <c:showVal val="1"/>
              <c:showCatName val="0"/>
              <c:showSerName val="0"/>
              <c:showPercent val="0"/>
              <c:showBubbleSize val="0"/>
            </c:dLbl>
            <c:dLbl>
              <c:idx val="1"/>
              <c:layout/>
              <c:tx>
                <c:rich>
                  <a:bodyPr/>
                  <a:lstStyle/>
                  <a:p>
                    <a:r>
                      <a:rPr lang="en-US" sz="1200" b="1" smtClean="0"/>
                      <a:t>19%</a:t>
                    </a:r>
                    <a:endParaRPr lang="en-US"/>
                  </a:p>
                </c:rich>
              </c:tx>
              <c:showLegendKey val="0"/>
              <c:showVal val="1"/>
              <c:showCatName val="0"/>
              <c:showSerName val="0"/>
              <c:showPercent val="0"/>
              <c:showBubbleSize val="0"/>
            </c:dLbl>
            <c:dLbl>
              <c:idx val="2"/>
              <c:layout/>
              <c:tx>
                <c:rich>
                  <a:bodyPr/>
                  <a:lstStyle/>
                  <a:p>
                    <a:r>
                      <a:rPr lang="en-US" sz="1200" b="1" smtClean="0"/>
                      <a:t>2%</a:t>
                    </a:r>
                    <a:endParaRPr lang="en-US"/>
                  </a:p>
                </c:rich>
              </c:tx>
              <c:showLegendKey val="0"/>
              <c:showVal val="1"/>
              <c:showCatName val="0"/>
              <c:showSerName val="0"/>
              <c:showPercent val="0"/>
              <c:showBubbleSize val="0"/>
            </c:dLbl>
            <c:dLbl>
              <c:idx val="3"/>
              <c:layout/>
              <c:tx>
                <c:rich>
                  <a:bodyPr/>
                  <a:lstStyle/>
                  <a:p>
                    <a:r>
                      <a:rPr lang="en-US" sz="1200" b="1" smtClean="0"/>
                      <a:t>1%</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1%</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Survey'!$M$157:$M$163</c:f>
              <c:strCache>
                <c:ptCount val="7"/>
                <c:pt idx="0">
                  <c:v>Good</c:v>
                </c:pt>
                <c:pt idx="1">
                  <c:v>Fair</c:v>
                </c:pt>
                <c:pt idx="2">
                  <c:v>Poor</c:v>
                </c:pt>
                <c:pt idx="3">
                  <c:v>N/A</c:v>
                </c:pt>
                <c:pt idx="6">
                  <c:v>No Response</c:v>
                </c:pt>
              </c:strCache>
            </c:strRef>
          </c:cat>
          <c:val>
            <c:numRef>
              <c:f>'Need Assessment Survey'!$Q$148:$Q$154</c:f>
              <c:numCache>
                <c:formatCode>General</c:formatCode>
                <c:ptCount val="7"/>
                <c:pt idx="0">
                  <c:v>75.862068965517238</c:v>
                </c:pt>
                <c:pt idx="1">
                  <c:v>19.310344827586206</c:v>
                </c:pt>
                <c:pt idx="2">
                  <c:v>2.0689655172413794</c:v>
                </c:pt>
                <c:pt idx="3">
                  <c:v>1.3793103448275863</c:v>
                </c:pt>
                <c:pt idx="4">
                  <c:v>0</c:v>
                </c:pt>
                <c:pt idx="5">
                  <c:v>0</c:v>
                </c:pt>
                <c:pt idx="6">
                  <c:v>1.3793103448275863</c:v>
                </c:pt>
              </c:numCache>
            </c:numRef>
          </c:val>
        </c:ser>
        <c:dLbls>
          <c:showLegendKey val="0"/>
          <c:showVal val="0"/>
          <c:showCatName val="0"/>
          <c:showSerName val="0"/>
          <c:showPercent val="0"/>
          <c:showBubbleSize val="0"/>
        </c:dLbls>
        <c:gapWidth val="219"/>
        <c:overlap val="-27"/>
        <c:axId val="94552064"/>
        <c:axId val="94553600"/>
      </c:barChart>
      <c:catAx>
        <c:axId val="9455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553600"/>
        <c:crosses val="autoZero"/>
        <c:auto val="1"/>
        <c:lblAlgn val="ctr"/>
        <c:lblOffset val="100"/>
        <c:noMultiLvlLbl val="0"/>
      </c:catAx>
      <c:valAx>
        <c:axId val="9455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55206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29%</a:t>
                    </a:r>
                    <a:endParaRPr lang="en-US"/>
                  </a:p>
                </c:rich>
              </c:tx>
              <c:showLegendKey val="0"/>
              <c:showVal val="1"/>
              <c:showCatName val="0"/>
              <c:showSerName val="0"/>
              <c:showPercent val="0"/>
              <c:showBubbleSize val="0"/>
            </c:dLbl>
            <c:dLbl>
              <c:idx val="1"/>
              <c:layout/>
              <c:tx>
                <c:rich>
                  <a:bodyPr/>
                  <a:lstStyle/>
                  <a:p>
                    <a:r>
                      <a:rPr lang="en-US" sz="1200" b="1" smtClean="0"/>
                      <a:t>48%</a:t>
                    </a:r>
                    <a:endParaRPr lang="en-US"/>
                  </a:p>
                </c:rich>
              </c:tx>
              <c:showLegendKey val="0"/>
              <c:showVal val="1"/>
              <c:showCatName val="0"/>
              <c:showSerName val="0"/>
              <c:showPercent val="0"/>
              <c:showBubbleSize val="0"/>
            </c:dLbl>
            <c:dLbl>
              <c:idx val="2"/>
              <c:layout/>
              <c:tx>
                <c:rich>
                  <a:bodyPr/>
                  <a:lstStyle/>
                  <a:p>
                    <a:r>
                      <a:rPr lang="en-US" sz="1200" b="1" smtClean="0"/>
                      <a:t>14%</a:t>
                    </a:r>
                    <a:endParaRPr lang="en-US"/>
                  </a:p>
                </c:rich>
              </c:tx>
              <c:showLegendKey val="0"/>
              <c:showVal val="1"/>
              <c:showCatName val="0"/>
              <c:showSerName val="0"/>
              <c:showPercent val="0"/>
              <c:showBubbleSize val="0"/>
            </c:dLbl>
            <c:dLbl>
              <c:idx val="3"/>
              <c:layout/>
              <c:tx>
                <c:rich>
                  <a:bodyPr/>
                  <a:lstStyle/>
                  <a:p>
                    <a:r>
                      <a:rPr lang="en-US" sz="1200" b="1" smtClean="0"/>
                      <a:t>2%</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8%</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Sheet1!$AF$20:$AF$26</c:f>
              <c:strCache>
                <c:ptCount val="7"/>
                <c:pt idx="0">
                  <c:v>Good</c:v>
                </c:pt>
                <c:pt idx="1">
                  <c:v>Okay</c:v>
                </c:pt>
                <c:pt idx="2">
                  <c:v>Poor</c:v>
                </c:pt>
                <c:pt idx="3">
                  <c:v>N/A</c:v>
                </c:pt>
                <c:pt idx="6">
                  <c:v>No Response</c:v>
                </c:pt>
              </c:strCache>
            </c:strRef>
          </c:cat>
          <c:val>
            <c:numRef>
              <c:f>Sheet1!$AV$11:$AV$17</c:f>
              <c:numCache>
                <c:formatCode>General</c:formatCode>
                <c:ptCount val="7"/>
                <c:pt idx="0">
                  <c:v>28.700361010830328</c:v>
                </c:pt>
                <c:pt idx="1">
                  <c:v>47.833935018050546</c:v>
                </c:pt>
                <c:pt idx="2">
                  <c:v>13.718411552346572</c:v>
                </c:pt>
                <c:pt idx="3">
                  <c:v>1.8050541516245486</c:v>
                </c:pt>
                <c:pt idx="4">
                  <c:v>0</c:v>
                </c:pt>
                <c:pt idx="5">
                  <c:v>0</c:v>
                </c:pt>
                <c:pt idx="6">
                  <c:v>7.9422382671480145</c:v>
                </c:pt>
              </c:numCache>
            </c:numRef>
          </c:val>
        </c:ser>
        <c:dLbls>
          <c:showLegendKey val="0"/>
          <c:showVal val="0"/>
          <c:showCatName val="0"/>
          <c:showSerName val="0"/>
          <c:showPercent val="0"/>
          <c:showBubbleSize val="0"/>
        </c:dLbls>
        <c:gapWidth val="219"/>
        <c:overlap val="-27"/>
        <c:axId val="21379712"/>
        <c:axId val="21385600"/>
      </c:barChart>
      <c:catAx>
        <c:axId val="2137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85600"/>
        <c:crosses val="autoZero"/>
        <c:auto val="1"/>
        <c:lblAlgn val="ctr"/>
        <c:lblOffset val="100"/>
        <c:noMultiLvlLbl val="0"/>
      </c:catAx>
      <c:valAx>
        <c:axId val="21385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7971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55%</a:t>
                    </a:r>
                    <a:endParaRPr lang="en-US"/>
                  </a:p>
                </c:rich>
              </c:tx>
              <c:showLegendKey val="0"/>
              <c:showVal val="1"/>
              <c:showCatName val="0"/>
              <c:showSerName val="0"/>
              <c:showPercent val="0"/>
              <c:showBubbleSize val="0"/>
            </c:dLbl>
            <c:dLbl>
              <c:idx val="1"/>
              <c:layout/>
              <c:tx>
                <c:rich>
                  <a:bodyPr/>
                  <a:lstStyle/>
                  <a:p>
                    <a:r>
                      <a:rPr lang="en-US" sz="1200" b="1" smtClean="0"/>
                      <a:t>33%</a:t>
                    </a:r>
                    <a:endParaRPr lang="en-US"/>
                  </a:p>
                </c:rich>
              </c:tx>
              <c:showLegendKey val="0"/>
              <c:showVal val="1"/>
              <c:showCatName val="0"/>
              <c:showSerName val="0"/>
              <c:showPercent val="0"/>
              <c:showBubbleSize val="0"/>
            </c:dLbl>
            <c:dLbl>
              <c:idx val="2"/>
              <c:layout/>
              <c:tx>
                <c:rich>
                  <a:bodyPr/>
                  <a:lstStyle/>
                  <a:p>
                    <a:r>
                      <a:rPr lang="en-US" sz="1200" b="1" smtClean="0"/>
                      <a:t>3%</a:t>
                    </a:r>
                    <a:endParaRPr lang="en-US" dirty="0"/>
                  </a:p>
                </c:rich>
              </c:tx>
              <c:showLegendKey val="0"/>
              <c:showVal val="1"/>
              <c:showCatName val="0"/>
              <c:showSerName val="0"/>
              <c:showPercent val="0"/>
              <c:showBubbleSize val="0"/>
            </c:dLbl>
            <c:dLbl>
              <c:idx val="3"/>
              <c:layout/>
              <c:tx>
                <c:rich>
                  <a:bodyPr/>
                  <a:lstStyle/>
                  <a:p>
                    <a:r>
                      <a:rPr lang="en-US" sz="1200" b="1" smtClean="0"/>
                      <a:t>1%</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8%</a:t>
                    </a:r>
                    <a:endParaRPr lang="en-US" dirty="0"/>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Sheet1!$A$20:$A$26</c:f>
              <c:strCache>
                <c:ptCount val="7"/>
                <c:pt idx="0">
                  <c:v>Good</c:v>
                </c:pt>
                <c:pt idx="1">
                  <c:v>Okay</c:v>
                </c:pt>
                <c:pt idx="2">
                  <c:v>Poor</c:v>
                </c:pt>
                <c:pt idx="3">
                  <c:v>N/A</c:v>
                </c:pt>
                <c:pt idx="6">
                  <c:v>No Response</c:v>
                </c:pt>
              </c:strCache>
            </c:strRef>
          </c:cat>
          <c:val>
            <c:numRef>
              <c:f>Sheet1!$R$11:$R$17</c:f>
              <c:numCache>
                <c:formatCode>General</c:formatCode>
                <c:ptCount val="7"/>
                <c:pt idx="0">
                  <c:v>55.234657039711188</c:v>
                </c:pt>
                <c:pt idx="1">
                  <c:v>33.393501805054157</c:v>
                </c:pt>
                <c:pt idx="2">
                  <c:v>3.0685920577617329</c:v>
                </c:pt>
                <c:pt idx="3">
                  <c:v>0.54151624548736454</c:v>
                </c:pt>
                <c:pt idx="4">
                  <c:v>0</c:v>
                </c:pt>
                <c:pt idx="5">
                  <c:v>0</c:v>
                </c:pt>
                <c:pt idx="6">
                  <c:v>7.7617328519855606</c:v>
                </c:pt>
              </c:numCache>
            </c:numRef>
          </c:val>
        </c:ser>
        <c:dLbls>
          <c:showLegendKey val="0"/>
          <c:showVal val="0"/>
          <c:showCatName val="0"/>
          <c:showSerName val="0"/>
          <c:showPercent val="0"/>
          <c:showBubbleSize val="0"/>
        </c:dLbls>
        <c:gapWidth val="219"/>
        <c:overlap val="-27"/>
        <c:axId val="94389376"/>
        <c:axId val="94390912"/>
      </c:barChart>
      <c:catAx>
        <c:axId val="9438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390912"/>
        <c:crosses val="autoZero"/>
        <c:auto val="1"/>
        <c:lblAlgn val="ctr"/>
        <c:lblOffset val="100"/>
        <c:noMultiLvlLbl val="0"/>
      </c:catAx>
      <c:valAx>
        <c:axId val="94390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38937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61%</a:t>
                    </a:r>
                    <a:endParaRPr lang="en-US"/>
                  </a:p>
                </c:rich>
              </c:tx>
              <c:showLegendKey val="0"/>
              <c:showVal val="1"/>
              <c:showCatName val="0"/>
              <c:showSerName val="0"/>
              <c:showPercent val="0"/>
              <c:showBubbleSize val="0"/>
            </c:dLbl>
            <c:dLbl>
              <c:idx val="1"/>
              <c:layout/>
              <c:tx>
                <c:rich>
                  <a:bodyPr/>
                  <a:lstStyle/>
                  <a:p>
                    <a:r>
                      <a:rPr lang="en-US" sz="1200" b="1" smtClean="0"/>
                      <a:t>12%</a:t>
                    </a:r>
                    <a:endParaRPr lang="en-US"/>
                  </a:p>
                </c:rich>
              </c:tx>
              <c:showLegendKey val="0"/>
              <c:showVal val="1"/>
              <c:showCatName val="0"/>
              <c:showSerName val="0"/>
              <c:showPercent val="0"/>
              <c:showBubbleSize val="0"/>
            </c:dLbl>
            <c:dLbl>
              <c:idx val="2"/>
              <c:layout/>
              <c:tx>
                <c:rich>
                  <a:bodyPr/>
                  <a:lstStyle/>
                  <a:p>
                    <a:r>
                      <a:rPr lang="en-US" sz="1200" b="1" smtClean="0"/>
                      <a:t>24%</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3%</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Survey'!$Z$157:$Z$163</c:f>
              <c:strCache>
                <c:ptCount val="7"/>
                <c:pt idx="0">
                  <c:v>Yes</c:v>
                </c:pt>
                <c:pt idx="1">
                  <c:v>No</c:v>
                </c:pt>
                <c:pt idx="2">
                  <c:v>Unsure</c:v>
                </c:pt>
                <c:pt idx="6">
                  <c:v>No Response</c:v>
                </c:pt>
              </c:strCache>
            </c:strRef>
          </c:cat>
          <c:val>
            <c:numRef>
              <c:f>'Need Assessment Survey'!$Z$148:$Z$154</c:f>
              <c:numCache>
                <c:formatCode>General</c:formatCode>
                <c:ptCount val="7"/>
                <c:pt idx="0">
                  <c:v>60.689655172413794</c:v>
                </c:pt>
                <c:pt idx="1">
                  <c:v>12.413793103448276</c:v>
                </c:pt>
                <c:pt idx="2">
                  <c:v>24.137931034482758</c:v>
                </c:pt>
                <c:pt idx="3">
                  <c:v>0</c:v>
                </c:pt>
                <c:pt idx="4">
                  <c:v>0</c:v>
                </c:pt>
                <c:pt idx="5">
                  <c:v>0</c:v>
                </c:pt>
                <c:pt idx="6">
                  <c:v>2.7586206896551726</c:v>
                </c:pt>
              </c:numCache>
            </c:numRef>
          </c:val>
        </c:ser>
        <c:dLbls>
          <c:showLegendKey val="0"/>
          <c:showVal val="0"/>
          <c:showCatName val="0"/>
          <c:showSerName val="0"/>
          <c:showPercent val="0"/>
          <c:showBubbleSize val="0"/>
        </c:dLbls>
        <c:gapWidth val="219"/>
        <c:overlap val="-27"/>
        <c:axId val="89396352"/>
        <c:axId val="89397888"/>
      </c:barChart>
      <c:catAx>
        <c:axId val="893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9397888"/>
        <c:crosses val="autoZero"/>
        <c:auto val="1"/>
        <c:lblAlgn val="ctr"/>
        <c:lblOffset val="100"/>
        <c:noMultiLvlLbl val="0"/>
      </c:catAx>
      <c:valAx>
        <c:axId val="8939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939635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62%</a:t>
                    </a:r>
                    <a:endParaRPr lang="en-US" dirty="0"/>
                  </a:p>
                </c:rich>
              </c:tx>
              <c:showLegendKey val="0"/>
              <c:showVal val="1"/>
              <c:showCatName val="0"/>
              <c:showSerName val="0"/>
              <c:showPercent val="0"/>
              <c:showBubbleSize val="0"/>
            </c:dLbl>
            <c:dLbl>
              <c:idx val="1"/>
              <c:layout/>
              <c:tx>
                <c:rich>
                  <a:bodyPr/>
                  <a:lstStyle/>
                  <a:p>
                    <a:r>
                      <a:rPr lang="en-US" sz="1200" b="1" smtClean="0"/>
                      <a:t>18%</a:t>
                    </a:r>
                    <a:endParaRPr lang="en-US"/>
                  </a:p>
                </c:rich>
              </c:tx>
              <c:showLegendKey val="0"/>
              <c:showVal val="1"/>
              <c:showCatName val="0"/>
              <c:showSerName val="0"/>
              <c:showPercent val="0"/>
              <c:showBubbleSize val="0"/>
            </c:dLbl>
            <c:dLbl>
              <c:idx val="2"/>
              <c:layout/>
              <c:tx>
                <c:rich>
                  <a:bodyPr/>
                  <a:lstStyle/>
                  <a:p>
                    <a:r>
                      <a:rPr lang="en-US" sz="1200" b="1" smtClean="0"/>
                      <a:t>16%</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4%</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Sheet1!$CG$20:$CG$26</c:f>
              <c:strCache>
                <c:ptCount val="7"/>
                <c:pt idx="0">
                  <c:v>Yes</c:v>
                </c:pt>
                <c:pt idx="1">
                  <c:v>No</c:v>
                </c:pt>
                <c:pt idx="2">
                  <c:v>Unsure</c:v>
                </c:pt>
                <c:pt idx="6">
                  <c:v>No Response</c:v>
                </c:pt>
              </c:strCache>
            </c:strRef>
          </c:cat>
          <c:val>
            <c:numRef>
              <c:f>Sheet1!$CH$11:$CH$17</c:f>
              <c:numCache>
                <c:formatCode>General</c:formatCode>
                <c:ptCount val="7"/>
                <c:pt idx="0">
                  <c:v>62.093862815884485</c:v>
                </c:pt>
                <c:pt idx="1">
                  <c:v>18.050541516245488</c:v>
                </c:pt>
                <c:pt idx="2">
                  <c:v>16.245487364620939</c:v>
                </c:pt>
                <c:pt idx="3">
                  <c:v>0</c:v>
                </c:pt>
                <c:pt idx="4">
                  <c:v>0</c:v>
                </c:pt>
                <c:pt idx="5">
                  <c:v>0</c:v>
                </c:pt>
                <c:pt idx="6">
                  <c:v>3.6101083032490973</c:v>
                </c:pt>
              </c:numCache>
            </c:numRef>
          </c:val>
        </c:ser>
        <c:dLbls>
          <c:showLegendKey val="0"/>
          <c:showVal val="0"/>
          <c:showCatName val="0"/>
          <c:showSerName val="0"/>
          <c:showPercent val="0"/>
          <c:showBubbleSize val="0"/>
        </c:dLbls>
        <c:gapWidth val="219"/>
        <c:overlap val="-27"/>
        <c:axId val="89557248"/>
        <c:axId val="89571328"/>
      </c:barChart>
      <c:catAx>
        <c:axId val="895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9571328"/>
        <c:crosses val="autoZero"/>
        <c:auto val="1"/>
        <c:lblAlgn val="ctr"/>
        <c:lblOffset val="100"/>
        <c:noMultiLvlLbl val="0"/>
      </c:catAx>
      <c:valAx>
        <c:axId val="8957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955724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9%</a:t>
                    </a:r>
                    <a:endParaRPr lang="en-US" dirty="0"/>
                  </a:p>
                </c:rich>
              </c:tx>
              <c:showLegendKey val="0"/>
              <c:showVal val="1"/>
              <c:showCatName val="0"/>
              <c:showSerName val="0"/>
              <c:showPercent val="0"/>
              <c:showBubbleSize val="0"/>
            </c:dLbl>
            <c:dLbl>
              <c:idx val="1"/>
              <c:layout/>
              <c:tx>
                <c:rich>
                  <a:bodyPr/>
                  <a:lstStyle/>
                  <a:p>
                    <a:r>
                      <a:rPr lang="en-US" sz="1200" b="1" smtClean="0"/>
                      <a:t>80%</a:t>
                    </a:r>
                    <a:endParaRPr lang="en-US"/>
                  </a:p>
                </c:rich>
              </c:tx>
              <c:showLegendKey val="0"/>
              <c:showVal val="1"/>
              <c:showCatName val="0"/>
              <c:showSerName val="0"/>
              <c:showPercent val="0"/>
              <c:showBubbleSize val="0"/>
            </c:dLbl>
            <c:dLbl>
              <c:idx val="2"/>
              <c:layout/>
              <c:tx>
                <c:rich>
                  <a:bodyPr/>
                  <a:lstStyle/>
                  <a:p>
                    <a:r>
                      <a:rPr lang="en-US" sz="1200" b="1" smtClean="0"/>
                      <a:t>10%</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1%</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Survey'!$Z$157:$Z$163</c:f>
              <c:strCache>
                <c:ptCount val="7"/>
                <c:pt idx="0">
                  <c:v>Yes</c:v>
                </c:pt>
                <c:pt idx="1">
                  <c:v>No</c:v>
                </c:pt>
                <c:pt idx="2">
                  <c:v>Unsure</c:v>
                </c:pt>
                <c:pt idx="6">
                  <c:v>No Response</c:v>
                </c:pt>
              </c:strCache>
            </c:strRef>
          </c:cat>
          <c:val>
            <c:numRef>
              <c:f>'Need Assessment Survey'!$AE$148:$AE$154</c:f>
              <c:numCache>
                <c:formatCode>General</c:formatCode>
                <c:ptCount val="7"/>
                <c:pt idx="0">
                  <c:v>8.9655172413793096</c:v>
                </c:pt>
                <c:pt idx="1">
                  <c:v>80</c:v>
                </c:pt>
                <c:pt idx="2">
                  <c:v>10.344827586206897</c:v>
                </c:pt>
                <c:pt idx="3">
                  <c:v>0</c:v>
                </c:pt>
                <c:pt idx="4">
                  <c:v>0</c:v>
                </c:pt>
                <c:pt idx="5">
                  <c:v>0</c:v>
                </c:pt>
                <c:pt idx="6">
                  <c:v>0.68965517241379315</c:v>
                </c:pt>
              </c:numCache>
            </c:numRef>
          </c:val>
        </c:ser>
        <c:dLbls>
          <c:showLegendKey val="0"/>
          <c:showVal val="0"/>
          <c:showCatName val="0"/>
          <c:showSerName val="0"/>
          <c:showPercent val="0"/>
          <c:showBubbleSize val="0"/>
        </c:dLbls>
        <c:gapWidth val="219"/>
        <c:overlap val="-27"/>
        <c:axId val="103450112"/>
        <c:axId val="103451648"/>
      </c:barChart>
      <c:catAx>
        <c:axId val="10345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451648"/>
        <c:crosses val="autoZero"/>
        <c:auto val="1"/>
        <c:lblAlgn val="ctr"/>
        <c:lblOffset val="100"/>
        <c:noMultiLvlLbl val="0"/>
      </c:catAx>
      <c:valAx>
        <c:axId val="103451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45011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11%</a:t>
                    </a:r>
                    <a:endParaRPr lang="en-US"/>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79%</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6%</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4%</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Sheet1!$CG$20:$CG$26</c:f>
              <c:strCache>
                <c:ptCount val="7"/>
                <c:pt idx="0">
                  <c:v>Yes</c:v>
                </c:pt>
                <c:pt idx="1">
                  <c:v>No</c:v>
                </c:pt>
                <c:pt idx="2">
                  <c:v>Unsure</c:v>
                </c:pt>
                <c:pt idx="6">
                  <c:v>No Response</c:v>
                </c:pt>
              </c:strCache>
            </c:strRef>
          </c:cat>
          <c:val>
            <c:numRef>
              <c:f>Sheet1!$CN$11:$CN$17</c:f>
              <c:numCache>
                <c:formatCode>General</c:formatCode>
                <c:ptCount val="7"/>
                <c:pt idx="0">
                  <c:v>11.010830324909747</c:v>
                </c:pt>
                <c:pt idx="1">
                  <c:v>78.880866425992778</c:v>
                </c:pt>
                <c:pt idx="2">
                  <c:v>6.1371841155234659</c:v>
                </c:pt>
                <c:pt idx="3">
                  <c:v>0</c:v>
                </c:pt>
                <c:pt idx="4">
                  <c:v>0</c:v>
                </c:pt>
                <c:pt idx="5">
                  <c:v>0</c:v>
                </c:pt>
                <c:pt idx="6">
                  <c:v>3.9711191335740073</c:v>
                </c:pt>
              </c:numCache>
            </c:numRef>
          </c:val>
        </c:ser>
        <c:dLbls>
          <c:showLegendKey val="0"/>
          <c:showVal val="0"/>
          <c:showCatName val="0"/>
          <c:showSerName val="0"/>
          <c:showPercent val="0"/>
          <c:showBubbleSize val="0"/>
        </c:dLbls>
        <c:gapWidth val="219"/>
        <c:overlap val="-27"/>
        <c:axId val="103375232"/>
        <c:axId val="103376768"/>
      </c:barChart>
      <c:catAx>
        <c:axId val="10337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376768"/>
        <c:crosses val="autoZero"/>
        <c:auto val="1"/>
        <c:lblAlgn val="ctr"/>
        <c:lblOffset val="100"/>
        <c:noMultiLvlLbl val="0"/>
      </c:catAx>
      <c:valAx>
        <c:axId val="103376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37523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24%</a:t>
                    </a:r>
                    <a:endParaRPr lang="en-US"/>
                  </a:p>
                </c:rich>
              </c:tx>
              <c:showLegendKey val="0"/>
              <c:showVal val="1"/>
              <c:showCatName val="0"/>
              <c:showSerName val="0"/>
              <c:showPercent val="0"/>
              <c:showBubbleSize val="0"/>
            </c:dLbl>
            <c:dLbl>
              <c:idx val="1"/>
              <c:layout/>
              <c:tx>
                <c:rich>
                  <a:bodyPr/>
                  <a:lstStyle/>
                  <a:p>
                    <a:r>
                      <a:rPr lang="en-US" sz="1200" b="1" smtClean="0"/>
                      <a:t>63%</a:t>
                    </a:r>
                    <a:endParaRPr lang="en-US"/>
                  </a:p>
                </c:rich>
              </c:tx>
              <c:showLegendKey val="0"/>
              <c:showVal val="1"/>
              <c:showCatName val="0"/>
              <c:showSerName val="0"/>
              <c:showPercent val="0"/>
              <c:showBubbleSize val="0"/>
            </c:dLbl>
            <c:dLbl>
              <c:idx val="2"/>
              <c:layout/>
              <c:tx>
                <c:rich>
                  <a:bodyPr/>
                  <a:lstStyle/>
                  <a:p>
                    <a:r>
                      <a:rPr lang="en-US" sz="1200" b="1" smtClean="0"/>
                      <a:t>11%</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2%</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Survey'!$Z$157:$Z$163</c:f>
              <c:strCache>
                <c:ptCount val="7"/>
                <c:pt idx="0">
                  <c:v>Yes</c:v>
                </c:pt>
                <c:pt idx="1">
                  <c:v>No</c:v>
                </c:pt>
                <c:pt idx="2">
                  <c:v>Unsure</c:v>
                </c:pt>
                <c:pt idx="6">
                  <c:v>No Response</c:v>
                </c:pt>
              </c:strCache>
            </c:strRef>
          </c:cat>
          <c:val>
            <c:numRef>
              <c:f>'Need Assessment Survey'!$AJ$148:$AJ$154</c:f>
              <c:numCache>
                <c:formatCode>General</c:formatCode>
                <c:ptCount val="7"/>
                <c:pt idx="0">
                  <c:v>24.137931034482758</c:v>
                </c:pt>
                <c:pt idx="1">
                  <c:v>62.758620689655174</c:v>
                </c:pt>
                <c:pt idx="2">
                  <c:v>11.03448275862069</c:v>
                </c:pt>
                <c:pt idx="3">
                  <c:v>0</c:v>
                </c:pt>
                <c:pt idx="4">
                  <c:v>0</c:v>
                </c:pt>
                <c:pt idx="5">
                  <c:v>0</c:v>
                </c:pt>
                <c:pt idx="6">
                  <c:v>2.0689655172413794</c:v>
                </c:pt>
              </c:numCache>
            </c:numRef>
          </c:val>
        </c:ser>
        <c:dLbls>
          <c:showLegendKey val="0"/>
          <c:showVal val="0"/>
          <c:showCatName val="0"/>
          <c:showSerName val="0"/>
          <c:showPercent val="0"/>
          <c:showBubbleSize val="0"/>
        </c:dLbls>
        <c:gapWidth val="219"/>
        <c:overlap val="-27"/>
        <c:axId val="103260160"/>
        <c:axId val="103261696"/>
      </c:barChart>
      <c:catAx>
        <c:axId val="10326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261696"/>
        <c:crosses val="autoZero"/>
        <c:auto val="1"/>
        <c:lblAlgn val="ctr"/>
        <c:lblOffset val="100"/>
        <c:noMultiLvlLbl val="0"/>
      </c:catAx>
      <c:valAx>
        <c:axId val="103261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26016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30%</a:t>
                    </a:r>
                    <a:endParaRPr lang="en-US"/>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52%</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11%</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6%</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Sheet1!$CG$20:$CG$26</c:f>
              <c:strCache>
                <c:ptCount val="7"/>
                <c:pt idx="0">
                  <c:v>Yes</c:v>
                </c:pt>
                <c:pt idx="1">
                  <c:v>No</c:v>
                </c:pt>
                <c:pt idx="2">
                  <c:v>Unsure</c:v>
                </c:pt>
                <c:pt idx="6">
                  <c:v>No Response</c:v>
                </c:pt>
              </c:strCache>
            </c:strRef>
          </c:cat>
          <c:val>
            <c:numRef>
              <c:f>Sheet1!$CW$11:$CW$17</c:f>
              <c:numCache>
                <c:formatCode>General</c:formatCode>
                <c:ptCount val="7"/>
                <c:pt idx="0">
                  <c:v>29.963898916967509</c:v>
                </c:pt>
                <c:pt idx="1">
                  <c:v>52.346570397111911</c:v>
                </c:pt>
                <c:pt idx="2">
                  <c:v>11.371841155234657</c:v>
                </c:pt>
                <c:pt idx="3">
                  <c:v>0</c:v>
                </c:pt>
                <c:pt idx="4">
                  <c:v>0</c:v>
                </c:pt>
                <c:pt idx="5">
                  <c:v>0</c:v>
                </c:pt>
                <c:pt idx="6">
                  <c:v>6.3176895306859198</c:v>
                </c:pt>
              </c:numCache>
            </c:numRef>
          </c:val>
        </c:ser>
        <c:dLbls>
          <c:showLegendKey val="0"/>
          <c:showVal val="0"/>
          <c:showCatName val="0"/>
          <c:showSerName val="0"/>
          <c:showPercent val="0"/>
          <c:showBubbleSize val="0"/>
        </c:dLbls>
        <c:gapWidth val="219"/>
        <c:overlap val="-27"/>
        <c:axId val="103594624"/>
        <c:axId val="103604608"/>
      </c:barChart>
      <c:catAx>
        <c:axId val="10359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604608"/>
        <c:crosses val="autoZero"/>
        <c:auto val="1"/>
        <c:lblAlgn val="ctr"/>
        <c:lblOffset val="100"/>
        <c:noMultiLvlLbl val="0"/>
      </c:catAx>
      <c:valAx>
        <c:axId val="103604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59462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26%</a:t>
                    </a:r>
                    <a:endParaRPr lang="en-US"/>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50%</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23%</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1%</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'Need Assessment Survey'!$Z$157:$Z$163</c:f>
              <c:strCache>
                <c:ptCount val="7"/>
                <c:pt idx="0">
                  <c:v>Yes</c:v>
                </c:pt>
                <c:pt idx="1">
                  <c:v>No</c:v>
                </c:pt>
                <c:pt idx="2">
                  <c:v>Unsure</c:v>
                </c:pt>
                <c:pt idx="6">
                  <c:v>No Response</c:v>
                </c:pt>
              </c:strCache>
            </c:strRef>
          </c:cat>
          <c:val>
            <c:numRef>
              <c:f>'Need Assessment Survey'!$AM$148:$AM$154</c:f>
              <c:numCache>
                <c:formatCode>General</c:formatCode>
                <c:ptCount val="7"/>
                <c:pt idx="0">
                  <c:v>25.517241379310345</c:v>
                </c:pt>
                <c:pt idx="1">
                  <c:v>50.344827586206897</c:v>
                </c:pt>
                <c:pt idx="2">
                  <c:v>22.758620689655174</c:v>
                </c:pt>
                <c:pt idx="3">
                  <c:v>0</c:v>
                </c:pt>
                <c:pt idx="4">
                  <c:v>0</c:v>
                </c:pt>
                <c:pt idx="5">
                  <c:v>0</c:v>
                </c:pt>
                <c:pt idx="6">
                  <c:v>1.3793103448275863</c:v>
                </c:pt>
              </c:numCache>
            </c:numRef>
          </c:val>
        </c:ser>
        <c:dLbls>
          <c:showLegendKey val="0"/>
          <c:showVal val="0"/>
          <c:showCatName val="0"/>
          <c:showSerName val="0"/>
          <c:showPercent val="0"/>
          <c:showBubbleSize val="0"/>
        </c:dLbls>
        <c:gapWidth val="219"/>
        <c:overlap val="-27"/>
        <c:axId val="105209216"/>
        <c:axId val="105211008"/>
      </c:barChart>
      <c:catAx>
        <c:axId val="1052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5211008"/>
        <c:crosses val="autoZero"/>
        <c:auto val="1"/>
        <c:lblAlgn val="ctr"/>
        <c:lblOffset val="100"/>
        <c:noMultiLvlLbl val="0"/>
      </c:catAx>
      <c:valAx>
        <c:axId val="10521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520921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14%</a:t>
                    </a:r>
                    <a:endParaRPr lang="en-US"/>
                  </a:p>
                </c:rich>
              </c:tx>
              <c:showLegendKey val="0"/>
              <c:showVal val="1"/>
              <c:showCatName val="0"/>
              <c:showSerName val="0"/>
              <c:showPercent val="0"/>
              <c:showBubbleSize val="0"/>
            </c:dLbl>
            <c:dLbl>
              <c:idx val="1"/>
              <c:layout/>
              <c:tx>
                <c:rich>
                  <a:bodyPr/>
                  <a:lstStyle/>
                  <a:p>
                    <a:r>
                      <a:rPr lang="en-US" sz="1200" b="1" smtClean="0"/>
                      <a:t>42%</a:t>
                    </a:r>
                    <a:endParaRPr lang="en-US"/>
                  </a:p>
                </c:rich>
              </c:tx>
              <c:showLegendKey val="0"/>
              <c:showVal val="1"/>
              <c:showCatName val="0"/>
              <c:showSerName val="0"/>
              <c:showPercent val="0"/>
              <c:showBubbleSize val="0"/>
            </c:dLbl>
            <c:dLbl>
              <c:idx val="2"/>
              <c:layout/>
              <c:tx>
                <c:rich>
                  <a:bodyPr/>
                  <a:lstStyle/>
                  <a:p>
                    <a:r>
                      <a:rPr lang="en-US" sz="1200" b="1" smtClean="0"/>
                      <a:t>34%</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10%</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Survey'!$AP$157:$AP$163</c:f>
              <c:strCache>
                <c:ptCount val="7"/>
                <c:pt idx="0">
                  <c:v>Yes</c:v>
                </c:pt>
                <c:pt idx="1">
                  <c:v>No</c:v>
                </c:pt>
                <c:pt idx="2">
                  <c:v>Unsure</c:v>
                </c:pt>
                <c:pt idx="6">
                  <c:v>No Response</c:v>
                </c:pt>
              </c:strCache>
            </c:strRef>
          </c:cat>
          <c:val>
            <c:numRef>
              <c:f>'Need Assessment Survey'!$AV$148:$AV$154</c:f>
              <c:numCache>
                <c:formatCode>General</c:formatCode>
                <c:ptCount val="7"/>
                <c:pt idx="0">
                  <c:v>14.482758620689657</c:v>
                </c:pt>
                <c:pt idx="1">
                  <c:v>42.068965517241381</c:v>
                </c:pt>
                <c:pt idx="2">
                  <c:v>33.793103448275865</c:v>
                </c:pt>
                <c:pt idx="3">
                  <c:v>0</c:v>
                </c:pt>
                <c:pt idx="4">
                  <c:v>0</c:v>
                </c:pt>
                <c:pt idx="5">
                  <c:v>0</c:v>
                </c:pt>
                <c:pt idx="6">
                  <c:v>9.6551724137931032</c:v>
                </c:pt>
              </c:numCache>
            </c:numRef>
          </c:val>
        </c:ser>
        <c:dLbls>
          <c:showLegendKey val="0"/>
          <c:showVal val="0"/>
          <c:showCatName val="0"/>
          <c:showSerName val="0"/>
          <c:showPercent val="0"/>
          <c:showBubbleSize val="0"/>
        </c:dLbls>
        <c:gapWidth val="219"/>
        <c:overlap val="-27"/>
        <c:axId val="102906880"/>
        <c:axId val="102925056"/>
      </c:barChart>
      <c:catAx>
        <c:axId val="10290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2925056"/>
        <c:crosses val="autoZero"/>
        <c:auto val="1"/>
        <c:lblAlgn val="ctr"/>
        <c:lblOffset val="100"/>
        <c:noMultiLvlLbl val="0"/>
      </c:catAx>
      <c:valAx>
        <c:axId val="10292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290688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29%</a:t>
                    </a:r>
                    <a:endParaRPr lang="en-US"/>
                  </a:p>
                </c:rich>
              </c:tx>
              <c:showLegendKey val="0"/>
              <c:showVal val="1"/>
              <c:showCatName val="0"/>
              <c:showSerName val="0"/>
              <c:showPercent val="0"/>
              <c:showBubbleSize val="0"/>
            </c:dLbl>
            <c:dLbl>
              <c:idx val="1"/>
              <c:layout/>
              <c:tx>
                <c:rich>
                  <a:bodyPr/>
                  <a:lstStyle/>
                  <a:p>
                    <a:r>
                      <a:rPr lang="en-US" sz="1200" b="1" smtClean="0"/>
                      <a:t>30%</a:t>
                    </a:r>
                    <a:endParaRPr lang="en-US"/>
                  </a:p>
                </c:rich>
              </c:tx>
              <c:showLegendKey val="0"/>
              <c:showVal val="1"/>
              <c:showCatName val="0"/>
              <c:showSerName val="0"/>
              <c:showPercent val="0"/>
              <c:showBubbleSize val="0"/>
            </c:dLbl>
            <c:dLbl>
              <c:idx val="2"/>
              <c:layout/>
              <c:tx>
                <c:rich>
                  <a:bodyPr/>
                  <a:lstStyle/>
                  <a:p>
                    <a:r>
                      <a:rPr lang="en-US" sz="1200" b="1" smtClean="0"/>
                      <a:t>32%</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8%</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Sheet1!$CZ$20:$CZ$26</c:f>
              <c:strCache>
                <c:ptCount val="7"/>
                <c:pt idx="0">
                  <c:v>Yes</c:v>
                </c:pt>
                <c:pt idx="1">
                  <c:v>No</c:v>
                </c:pt>
                <c:pt idx="2">
                  <c:v>Unsure</c:v>
                </c:pt>
                <c:pt idx="6">
                  <c:v>No Response</c:v>
                </c:pt>
              </c:strCache>
            </c:strRef>
          </c:cat>
          <c:val>
            <c:numRef>
              <c:f>Sheet1!$DD$11:$DD$17</c:f>
              <c:numCache>
                <c:formatCode>General</c:formatCode>
                <c:ptCount val="7"/>
                <c:pt idx="0">
                  <c:v>29.061371841155236</c:v>
                </c:pt>
                <c:pt idx="1">
                  <c:v>30.144404332129966</c:v>
                </c:pt>
                <c:pt idx="2">
                  <c:v>32.490974729241877</c:v>
                </c:pt>
                <c:pt idx="3">
                  <c:v>0</c:v>
                </c:pt>
                <c:pt idx="4">
                  <c:v>0</c:v>
                </c:pt>
                <c:pt idx="5">
                  <c:v>0</c:v>
                </c:pt>
                <c:pt idx="6">
                  <c:v>8.3032490974729249</c:v>
                </c:pt>
              </c:numCache>
            </c:numRef>
          </c:val>
        </c:ser>
        <c:dLbls>
          <c:showLegendKey val="0"/>
          <c:showVal val="0"/>
          <c:showCatName val="0"/>
          <c:showSerName val="0"/>
          <c:showPercent val="0"/>
          <c:showBubbleSize val="0"/>
        </c:dLbls>
        <c:gapWidth val="219"/>
        <c:overlap val="-27"/>
        <c:axId val="103031168"/>
        <c:axId val="103032704"/>
      </c:barChart>
      <c:catAx>
        <c:axId val="10303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032704"/>
        <c:crosses val="autoZero"/>
        <c:auto val="1"/>
        <c:lblAlgn val="ctr"/>
        <c:lblOffset val="100"/>
        <c:noMultiLvlLbl val="0"/>
      </c:catAx>
      <c:valAx>
        <c:axId val="103032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03116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57%</a:t>
                    </a:r>
                    <a:endParaRPr lang="en-US"/>
                  </a:p>
                </c:rich>
              </c:tx>
              <c:showLegendKey val="0"/>
              <c:showVal val="1"/>
              <c:showCatName val="0"/>
              <c:showSerName val="0"/>
              <c:showPercent val="0"/>
              <c:showBubbleSize val="0"/>
            </c:dLbl>
            <c:dLbl>
              <c:idx val="1"/>
              <c:layout/>
              <c:tx>
                <c:rich>
                  <a:bodyPr/>
                  <a:lstStyle/>
                  <a:p>
                    <a:r>
                      <a:rPr lang="en-US" sz="1200" b="1" smtClean="0"/>
                      <a:t>25%</a:t>
                    </a:r>
                    <a:endParaRPr lang="en-US"/>
                  </a:p>
                </c:rich>
              </c:tx>
              <c:showLegendKey val="0"/>
              <c:showVal val="1"/>
              <c:showCatName val="0"/>
              <c:showSerName val="0"/>
              <c:showPercent val="0"/>
              <c:showBubbleSize val="0"/>
            </c:dLbl>
            <c:dLbl>
              <c:idx val="2"/>
              <c:layout/>
              <c:tx>
                <c:rich>
                  <a:bodyPr/>
                  <a:lstStyle/>
                  <a:p>
                    <a:r>
                      <a:rPr lang="en-US" sz="1200" b="1" smtClean="0"/>
                      <a:t>6%</a:t>
                    </a:r>
                    <a:endParaRPr lang="en-US"/>
                  </a:p>
                </c:rich>
              </c:tx>
              <c:showLegendKey val="0"/>
              <c:showVal val="1"/>
              <c:showCatName val="0"/>
              <c:showSerName val="0"/>
              <c:showPercent val="0"/>
              <c:showBubbleSize val="0"/>
            </c:dLbl>
            <c:dLbl>
              <c:idx val="3"/>
              <c:layout/>
              <c:tx>
                <c:rich>
                  <a:bodyPr/>
                  <a:lstStyle/>
                  <a:p>
                    <a:r>
                      <a:rPr lang="en-US" sz="1200" b="1" smtClean="0"/>
                      <a:t>8%</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4%</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'Attitude Survey'!$B$154:$B$160</c:f>
              <c:strCache>
                <c:ptCount val="7"/>
                <c:pt idx="0">
                  <c:v>Good</c:v>
                </c:pt>
                <c:pt idx="1">
                  <c:v>Fair</c:v>
                </c:pt>
                <c:pt idx="2">
                  <c:v>Poor</c:v>
                </c:pt>
                <c:pt idx="3">
                  <c:v>N/A</c:v>
                </c:pt>
                <c:pt idx="6">
                  <c:v>No Response</c:v>
                </c:pt>
              </c:strCache>
            </c:strRef>
          </c:cat>
          <c:val>
            <c:numRef>
              <c:f>'Attitude Survey'!$D$146:$D$152</c:f>
              <c:numCache>
                <c:formatCode>General</c:formatCode>
                <c:ptCount val="7"/>
                <c:pt idx="0">
                  <c:v>57.342657342657347</c:v>
                </c:pt>
                <c:pt idx="1">
                  <c:v>25.174825174825177</c:v>
                </c:pt>
                <c:pt idx="2">
                  <c:v>5.5944055944055942</c:v>
                </c:pt>
                <c:pt idx="3">
                  <c:v>7.6923076923076925</c:v>
                </c:pt>
                <c:pt idx="4">
                  <c:v>0</c:v>
                </c:pt>
                <c:pt idx="5">
                  <c:v>0</c:v>
                </c:pt>
                <c:pt idx="6">
                  <c:v>4.1958041958041958</c:v>
                </c:pt>
              </c:numCache>
            </c:numRef>
          </c:val>
        </c:ser>
        <c:dLbls>
          <c:showLegendKey val="0"/>
          <c:showVal val="0"/>
          <c:showCatName val="0"/>
          <c:showSerName val="0"/>
          <c:showPercent val="0"/>
          <c:showBubbleSize val="0"/>
        </c:dLbls>
        <c:gapWidth val="219"/>
        <c:overlap val="-27"/>
        <c:axId val="21672704"/>
        <c:axId val="21674240"/>
      </c:barChart>
      <c:catAx>
        <c:axId val="2167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674240"/>
        <c:crosses val="autoZero"/>
        <c:auto val="1"/>
        <c:lblAlgn val="ctr"/>
        <c:lblOffset val="100"/>
        <c:noMultiLvlLbl val="0"/>
      </c:catAx>
      <c:valAx>
        <c:axId val="2167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67270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52%</a:t>
                    </a:r>
                    <a:endParaRPr lang="en-US"/>
                  </a:p>
                </c:rich>
              </c:tx>
              <c:showLegendKey val="0"/>
              <c:showVal val="1"/>
              <c:showCatName val="0"/>
              <c:showSerName val="0"/>
              <c:showPercent val="0"/>
              <c:showBubbleSize val="0"/>
            </c:dLbl>
            <c:dLbl>
              <c:idx val="1"/>
              <c:layout/>
              <c:tx>
                <c:rich>
                  <a:bodyPr/>
                  <a:lstStyle/>
                  <a:p>
                    <a:r>
                      <a:rPr lang="en-US" sz="1200" b="1" smtClean="0"/>
                      <a:t>14%</a:t>
                    </a:r>
                    <a:endParaRPr lang="en-US"/>
                  </a:p>
                </c:rich>
              </c:tx>
              <c:showLegendKey val="0"/>
              <c:showVal val="1"/>
              <c:showCatName val="0"/>
              <c:showSerName val="0"/>
              <c:showPercent val="0"/>
              <c:showBubbleSize val="0"/>
            </c:dLbl>
            <c:dLbl>
              <c:idx val="2"/>
              <c:layout/>
              <c:tx>
                <c:rich>
                  <a:bodyPr/>
                  <a:lstStyle/>
                  <a:p>
                    <a:r>
                      <a:rPr lang="en-US" sz="1200" b="1" smtClean="0"/>
                      <a:t>28%</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7%</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Survey'!$BA$157:$BA$163</c:f>
              <c:strCache>
                <c:ptCount val="7"/>
                <c:pt idx="0">
                  <c:v>Yes</c:v>
                </c:pt>
                <c:pt idx="1">
                  <c:v>No</c:v>
                </c:pt>
                <c:pt idx="2">
                  <c:v>Unsure</c:v>
                </c:pt>
                <c:pt idx="6">
                  <c:v>No Response</c:v>
                </c:pt>
              </c:strCache>
            </c:strRef>
          </c:cat>
          <c:val>
            <c:numRef>
              <c:f>'Need Assessment Survey'!$BG$148:$BG$154</c:f>
              <c:numCache>
                <c:formatCode>General</c:formatCode>
                <c:ptCount val="7"/>
                <c:pt idx="0">
                  <c:v>51.724137931034484</c:v>
                </c:pt>
                <c:pt idx="1">
                  <c:v>13.793103448275861</c:v>
                </c:pt>
                <c:pt idx="2">
                  <c:v>27.586206896551722</c:v>
                </c:pt>
                <c:pt idx="3">
                  <c:v>0</c:v>
                </c:pt>
                <c:pt idx="4">
                  <c:v>0</c:v>
                </c:pt>
                <c:pt idx="5">
                  <c:v>0</c:v>
                </c:pt>
                <c:pt idx="6">
                  <c:v>6.8965517241379306</c:v>
                </c:pt>
              </c:numCache>
            </c:numRef>
          </c:val>
        </c:ser>
        <c:dLbls>
          <c:showLegendKey val="0"/>
          <c:showVal val="0"/>
          <c:showCatName val="0"/>
          <c:showSerName val="0"/>
          <c:showPercent val="0"/>
          <c:showBubbleSize val="0"/>
        </c:dLbls>
        <c:gapWidth val="219"/>
        <c:overlap val="-27"/>
        <c:axId val="103828864"/>
        <c:axId val="103859328"/>
      </c:barChart>
      <c:catAx>
        <c:axId val="1038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859328"/>
        <c:crosses val="autoZero"/>
        <c:auto val="1"/>
        <c:lblAlgn val="ctr"/>
        <c:lblOffset val="100"/>
        <c:noMultiLvlLbl val="0"/>
      </c:catAx>
      <c:valAx>
        <c:axId val="10385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382886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60%</a:t>
                    </a:r>
                    <a:endParaRPr lang="en-US"/>
                  </a:p>
                </c:rich>
              </c:tx>
              <c:showLegendKey val="0"/>
              <c:showVal val="1"/>
              <c:showCatName val="0"/>
              <c:showSerName val="0"/>
              <c:showPercent val="0"/>
              <c:showBubbleSize val="0"/>
            </c:dLbl>
            <c:dLbl>
              <c:idx val="1"/>
              <c:layout/>
              <c:tx>
                <c:rich>
                  <a:bodyPr/>
                  <a:lstStyle/>
                  <a:p>
                    <a:r>
                      <a:rPr lang="en-US" sz="1200" b="1" smtClean="0"/>
                      <a:t>14%</a:t>
                    </a:r>
                    <a:endParaRPr lang="en-US"/>
                  </a:p>
                </c:rich>
              </c:tx>
              <c:showLegendKey val="0"/>
              <c:showVal val="1"/>
              <c:showCatName val="0"/>
              <c:showSerName val="0"/>
              <c:showPercent val="0"/>
              <c:showBubbleSize val="0"/>
            </c:dLbl>
            <c:dLbl>
              <c:idx val="2"/>
              <c:layout/>
              <c:tx>
                <c:rich>
                  <a:bodyPr/>
                  <a:lstStyle/>
                  <a:p>
                    <a:r>
                      <a:rPr lang="en-US" sz="1200" b="1" smtClean="0"/>
                      <a:t>19%</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7%</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Sheet1!$DM$20:$DM$26</c:f>
              <c:strCache>
                <c:ptCount val="7"/>
                <c:pt idx="0">
                  <c:v>Yes</c:v>
                </c:pt>
                <c:pt idx="1">
                  <c:v>No</c:v>
                </c:pt>
                <c:pt idx="2">
                  <c:v>Unsure</c:v>
                </c:pt>
                <c:pt idx="6">
                  <c:v>No Response</c:v>
                </c:pt>
              </c:strCache>
            </c:strRef>
          </c:cat>
          <c:val>
            <c:numRef>
              <c:f>Sheet1!$DS$11:$DS$17</c:f>
              <c:numCache>
                <c:formatCode>General</c:formatCode>
                <c:ptCount val="7"/>
                <c:pt idx="0">
                  <c:v>59.747292418772567</c:v>
                </c:pt>
                <c:pt idx="1">
                  <c:v>14.440433212996389</c:v>
                </c:pt>
                <c:pt idx="2">
                  <c:v>18.772563176895307</c:v>
                </c:pt>
                <c:pt idx="3">
                  <c:v>0</c:v>
                </c:pt>
                <c:pt idx="4">
                  <c:v>0</c:v>
                </c:pt>
                <c:pt idx="5">
                  <c:v>0</c:v>
                </c:pt>
                <c:pt idx="6">
                  <c:v>7.0397111913357406</c:v>
                </c:pt>
              </c:numCache>
            </c:numRef>
          </c:val>
        </c:ser>
        <c:dLbls>
          <c:showLegendKey val="0"/>
          <c:showVal val="0"/>
          <c:showCatName val="0"/>
          <c:showSerName val="0"/>
          <c:showPercent val="0"/>
          <c:showBubbleSize val="0"/>
        </c:dLbls>
        <c:gapWidth val="219"/>
        <c:overlap val="-27"/>
        <c:axId val="105284352"/>
        <c:axId val="105285888"/>
      </c:barChart>
      <c:catAx>
        <c:axId val="10528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5285888"/>
        <c:crosses val="autoZero"/>
        <c:auto val="1"/>
        <c:lblAlgn val="ctr"/>
        <c:lblOffset val="100"/>
        <c:noMultiLvlLbl val="0"/>
      </c:catAx>
      <c:valAx>
        <c:axId val="10528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528435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59%</a:t>
                    </a:r>
                    <a:endParaRPr lang="en-US"/>
                  </a:p>
                </c:rich>
              </c:tx>
              <c:showLegendKey val="0"/>
              <c:showVal val="1"/>
              <c:showCatName val="0"/>
              <c:showSerName val="0"/>
              <c:showPercent val="0"/>
              <c:showBubbleSize val="0"/>
            </c:dLbl>
            <c:dLbl>
              <c:idx val="1"/>
              <c:layout/>
              <c:tx>
                <c:rich>
                  <a:bodyPr/>
                  <a:lstStyle/>
                  <a:p>
                    <a:r>
                      <a:rPr lang="en-US" sz="1200" b="1" smtClean="0"/>
                      <a:t>26%</a:t>
                    </a:r>
                    <a:endParaRPr lang="en-US" dirty="0"/>
                  </a:p>
                </c:rich>
              </c:tx>
              <c:showLegendKey val="0"/>
              <c:showVal val="1"/>
              <c:showCatName val="0"/>
              <c:showSerName val="0"/>
              <c:showPercent val="0"/>
              <c:showBubbleSize val="0"/>
            </c:dLbl>
            <c:dLbl>
              <c:idx val="2"/>
              <c:layout/>
              <c:tx>
                <c:rich>
                  <a:bodyPr/>
                  <a:lstStyle/>
                  <a:p>
                    <a:r>
                      <a:rPr lang="en-US" sz="1200" b="1" smtClean="0"/>
                      <a:t>1%</a:t>
                    </a:r>
                    <a:endParaRPr lang="en-US"/>
                  </a:p>
                </c:rich>
              </c:tx>
              <c:showLegendKey val="0"/>
              <c:showVal val="1"/>
              <c:showCatName val="0"/>
              <c:showSerName val="0"/>
              <c:showPercent val="0"/>
              <c:showBubbleSize val="0"/>
            </c:dLbl>
            <c:dLbl>
              <c:idx val="3"/>
              <c:layout/>
              <c:tx>
                <c:rich>
                  <a:bodyPr/>
                  <a:lstStyle/>
                  <a:p>
                    <a:r>
                      <a:rPr lang="en-US" sz="1200" b="1" smtClean="0"/>
                      <a:t>12%</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3%</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Survey'!$BN$157:$BN$163</c:f>
              <c:strCache>
                <c:ptCount val="7"/>
                <c:pt idx="0">
                  <c:v>More</c:v>
                </c:pt>
                <c:pt idx="1">
                  <c:v>Same</c:v>
                </c:pt>
                <c:pt idx="2">
                  <c:v>Less</c:v>
                </c:pt>
                <c:pt idx="3">
                  <c:v>Unsure</c:v>
                </c:pt>
                <c:pt idx="6">
                  <c:v>No Response</c:v>
                </c:pt>
              </c:strCache>
            </c:strRef>
          </c:cat>
          <c:val>
            <c:numRef>
              <c:f>'Need Assessment Survey'!$BX$148:$BX$154</c:f>
              <c:numCache>
                <c:formatCode>General</c:formatCode>
                <c:ptCount val="7"/>
                <c:pt idx="0">
                  <c:v>59.310344827586206</c:v>
                </c:pt>
                <c:pt idx="1">
                  <c:v>25.517241379310345</c:v>
                </c:pt>
                <c:pt idx="2">
                  <c:v>0.68965517241379315</c:v>
                </c:pt>
                <c:pt idx="3">
                  <c:v>11.724137931034482</c:v>
                </c:pt>
                <c:pt idx="4">
                  <c:v>0</c:v>
                </c:pt>
                <c:pt idx="5">
                  <c:v>0</c:v>
                </c:pt>
                <c:pt idx="6">
                  <c:v>2.7586206896551726</c:v>
                </c:pt>
              </c:numCache>
            </c:numRef>
          </c:val>
        </c:ser>
        <c:dLbls>
          <c:showLegendKey val="0"/>
          <c:showVal val="0"/>
          <c:showCatName val="0"/>
          <c:showSerName val="0"/>
          <c:showPercent val="0"/>
          <c:showBubbleSize val="0"/>
        </c:dLbls>
        <c:gapWidth val="219"/>
        <c:overlap val="-27"/>
        <c:axId val="112230400"/>
        <c:axId val="112231936"/>
      </c:barChart>
      <c:catAx>
        <c:axId val="1122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231936"/>
        <c:crosses val="autoZero"/>
        <c:auto val="1"/>
        <c:lblAlgn val="ctr"/>
        <c:lblOffset val="100"/>
        <c:noMultiLvlLbl val="0"/>
      </c:catAx>
      <c:valAx>
        <c:axId val="11223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23040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44%</a:t>
                    </a:r>
                    <a:endParaRPr lang="en-US"/>
                  </a:p>
                </c:rich>
              </c:tx>
              <c:showLegendKey val="0"/>
              <c:showVal val="1"/>
              <c:showCatName val="0"/>
              <c:showSerName val="0"/>
              <c:showPercent val="0"/>
              <c:showBubbleSize val="0"/>
            </c:dLbl>
            <c:dLbl>
              <c:idx val="1"/>
              <c:layout/>
              <c:tx>
                <c:rich>
                  <a:bodyPr/>
                  <a:lstStyle/>
                  <a:p>
                    <a:r>
                      <a:rPr lang="en-US" sz="1200" b="1" smtClean="0"/>
                      <a:t>29%</a:t>
                    </a:r>
                    <a:endParaRPr lang="en-US"/>
                  </a:p>
                </c:rich>
              </c:tx>
              <c:showLegendKey val="0"/>
              <c:showVal val="1"/>
              <c:showCatName val="0"/>
              <c:showSerName val="0"/>
              <c:showPercent val="0"/>
              <c:showBubbleSize val="0"/>
            </c:dLbl>
            <c:dLbl>
              <c:idx val="2"/>
              <c:layout/>
              <c:tx>
                <c:rich>
                  <a:bodyPr/>
                  <a:lstStyle/>
                  <a:p>
                    <a:r>
                      <a:rPr lang="en-US" sz="1200" b="1" smtClean="0"/>
                      <a:t>1%</a:t>
                    </a:r>
                    <a:endParaRPr lang="en-US"/>
                  </a:p>
                </c:rich>
              </c:tx>
              <c:showLegendKey val="0"/>
              <c:showVal val="1"/>
              <c:showCatName val="0"/>
              <c:showSerName val="0"/>
              <c:showPercent val="0"/>
              <c:showBubbleSize val="0"/>
            </c:dLbl>
            <c:dLbl>
              <c:idx val="3"/>
              <c:layout/>
              <c:tx>
                <c:rich>
                  <a:bodyPr/>
                  <a:lstStyle/>
                  <a:p>
                    <a:r>
                      <a:rPr lang="en-US" sz="1200" b="1" smtClean="0"/>
                      <a:t>14%</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12%</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Sheet1!$EG$20:$EG$26</c:f>
              <c:strCache>
                <c:ptCount val="7"/>
                <c:pt idx="0">
                  <c:v>More</c:v>
                </c:pt>
                <c:pt idx="1">
                  <c:v>Same</c:v>
                </c:pt>
                <c:pt idx="2">
                  <c:v>Less</c:v>
                </c:pt>
                <c:pt idx="3">
                  <c:v>Unsure</c:v>
                </c:pt>
                <c:pt idx="6">
                  <c:v>No Response</c:v>
                </c:pt>
              </c:strCache>
            </c:strRef>
          </c:cat>
          <c:val>
            <c:numRef>
              <c:f>Sheet1!$EN$11:$EN$17</c:f>
              <c:numCache>
                <c:formatCode>General</c:formatCode>
                <c:ptCount val="7"/>
                <c:pt idx="0">
                  <c:v>43.682310469314075</c:v>
                </c:pt>
                <c:pt idx="1">
                  <c:v>29.422382671480147</c:v>
                </c:pt>
                <c:pt idx="2">
                  <c:v>1.0830324909747291</c:v>
                </c:pt>
                <c:pt idx="3">
                  <c:v>13.718411552346572</c:v>
                </c:pt>
                <c:pt idx="4">
                  <c:v>0</c:v>
                </c:pt>
                <c:pt idx="5">
                  <c:v>0</c:v>
                </c:pt>
                <c:pt idx="6">
                  <c:v>12.093862815884476</c:v>
                </c:pt>
              </c:numCache>
            </c:numRef>
          </c:val>
        </c:ser>
        <c:dLbls>
          <c:showLegendKey val="0"/>
          <c:showVal val="0"/>
          <c:showCatName val="0"/>
          <c:showSerName val="0"/>
          <c:showPercent val="0"/>
          <c:showBubbleSize val="0"/>
        </c:dLbls>
        <c:gapWidth val="219"/>
        <c:overlap val="-27"/>
        <c:axId val="112018560"/>
        <c:axId val="112020096"/>
      </c:barChart>
      <c:catAx>
        <c:axId val="11201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020096"/>
        <c:crosses val="autoZero"/>
        <c:auto val="1"/>
        <c:lblAlgn val="ctr"/>
        <c:lblOffset val="100"/>
        <c:noMultiLvlLbl val="0"/>
      </c:catAx>
      <c:valAx>
        <c:axId val="112020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01856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33%</a:t>
                    </a:r>
                    <a:endParaRPr lang="en-US"/>
                  </a:p>
                </c:rich>
              </c:tx>
              <c:showLegendKey val="0"/>
              <c:showVal val="1"/>
              <c:showCatName val="0"/>
              <c:showSerName val="0"/>
              <c:showPercent val="0"/>
              <c:showBubbleSize val="0"/>
            </c:dLbl>
            <c:dLbl>
              <c:idx val="1"/>
              <c:layout/>
              <c:tx>
                <c:rich>
                  <a:bodyPr/>
                  <a:lstStyle/>
                  <a:p>
                    <a:r>
                      <a:rPr lang="en-US" sz="1200" b="1" smtClean="0"/>
                      <a:t>26%</a:t>
                    </a:r>
                    <a:endParaRPr lang="en-US"/>
                  </a:p>
                </c:rich>
              </c:tx>
              <c:showLegendKey val="0"/>
              <c:showVal val="1"/>
              <c:showCatName val="0"/>
              <c:showSerName val="0"/>
              <c:showPercent val="0"/>
              <c:showBubbleSize val="0"/>
            </c:dLbl>
            <c:dLbl>
              <c:idx val="2"/>
              <c:layout/>
              <c:tx>
                <c:rich>
                  <a:bodyPr/>
                  <a:lstStyle/>
                  <a:p>
                    <a:r>
                      <a:rPr lang="en-US" sz="1200" b="1" smtClean="0"/>
                      <a:t>24%</a:t>
                    </a:r>
                    <a:endParaRPr lang="en-US"/>
                  </a:p>
                </c:rich>
              </c:tx>
              <c:showLegendKey val="0"/>
              <c:showVal val="1"/>
              <c:showCatName val="0"/>
              <c:showSerName val="0"/>
              <c:showPercent val="0"/>
              <c:showBubbleSize val="0"/>
            </c:dLbl>
            <c:dLbl>
              <c:idx val="3"/>
              <c:layout/>
              <c:tx>
                <c:rich>
                  <a:bodyPr/>
                  <a:lstStyle/>
                  <a:p>
                    <a:r>
                      <a:rPr lang="en-US" sz="1200" b="1" smtClean="0"/>
                      <a:t>14%</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3%</a:t>
                    </a:r>
                    <a:endParaRPr lang="en-US" dirty="0"/>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'Need Assessment Survey'!$BN$157:$BN$163</c:f>
              <c:strCache>
                <c:ptCount val="7"/>
                <c:pt idx="0">
                  <c:v>More</c:v>
                </c:pt>
                <c:pt idx="1">
                  <c:v>Same</c:v>
                </c:pt>
                <c:pt idx="2">
                  <c:v>Less</c:v>
                </c:pt>
                <c:pt idx="3">
                  <c:v>Unsure</c:v>
                </c:pt>
                <c:pt idx="6">
                  <c:v>No Response</c:v>
                </c:pt>
              </c:strCache>
            </c:strRef>
          </c:cat>
          <c:val>
            <c:numRef>
              <c:f>'Need Assessment Survey'!$BV$148:$BV$154</c:f>
              <c:numCache>
                <c:formatCode>General</c:formatCode>
                <c:ptCount val="7"/>
                <c:pt idx="0">
                  <c:v>33.103448275862071</c:v>
                </c:pt>
                <c:pt idx="1">
                  <c:v>26.206896551724139</c:v>
                </c:pt>
                <c:pt idx="2">
                  <c:v>24.137931034482758</c:v>
                </c:pt>
                <c:pt idx="3">
                  <c:v>13.793103448275861</c:v>
                </c:pt>
                <c:pt idx="4">
                  <c:v>0</c:v>
                </c:pt>
                <c:pt idx="5">
                  <c:v>0</c:v>
                </c:pt>
                <c:pt idx="6">
                  <c:v>2.7586206896551726</c:v>
                </c:pt>
              </c:numCache>
            </c:numRef>
          </c:val>
        </c:ser>
        <c:dLbls>
          <c:showLegendKey val="0"/>
          <c:showVal val="0"/>
          <c:showCatName val="0"/>
          <c:showSerName val="0"/>
          <c:showPercent val="0"/>
          <c:showBubbleSize val="0"/>
        </c:dLbls>
        <c:gapWidth val="219"/>
        <c:overlap val="-27"/>
        <c:axId val="111931776"/>
        <c:axId val="111933312"/>
      </c:barChart>
      <c:catAx>
        <c:axId val="1119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1933312"/>
        <c:crosses val="autoZero"/>
        <c:auto val="1"/>
        <c:lblAlgn val="ctr"/>
        <c:lblOffset val="100"/>
        <c:noMultiLvlLbl val="0"/>
      </c:catAx>
      <c:valAx>
        <c:axId val="111933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193177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20%</a:t>
                    </a:r>
                    <a:endParaRPr lang="en-US"/>
                  </a:p>
                </c:rich>
              </c:tx>
              <c:showLegendKey val="0"/>
              <c:showVal val="1"/>
              <c:showCatName val="0"/>
              <c:showSerName val="0"/>
              <c:showPercent val="0"/>
              <c:showBubbleSize val="0"/>
            </c:dLbl>
            <c:dLbl>
              <c:idx val="1"/>
              <c:layout/>
              <c:tx>
                <c:rich>
                  <a:bodyPr/>
                  <a:lstStyle/>
                  <a:p>
                    <a:r>
                      <a:rPr lang="en-US" sz="1200" b="1" smtClean="0"/>
                      <a:t>39%</a:t>
                    </a:r>
                    <a:endParaRPr lang="en-US"/>
                  </a:p>
                </c:rich>
              </c:tx>
              <c:showLegendKey val="0"/>
              <c:showVal val="1"/>
              <c:showCatName val="0"/>
              <c:showSerName val="0"/>
              <c:showPercent val="0"/>
              <c:showBubbleSize val="0"/>
            </c:dLbl>
            <c:dLbl>
              <c:idx val="2"/>
              <c:layout/>
              <c:tx>
                <c:rich>
                  <a:bodyPr/>
                  <a:lstStyle/>
                  <a:p>
                    <a:r>
                      <a:rPr lang="en-US" sz="1200" b="1" smtClean="0"/>
                      <a:t>15%</a:t>
                    </a:r>
                    <a:endParaRPr lang="en-US"/>
                  </a:p>
                </c:rich>
              </c:tx>
              <c:showLegendKey val="0"/>
              <c:showVal val="1"/>
              <c:showCatName val="0"/>
              <c:showSerName val="0"/>
              <c:showPercent val="0"/>
              <c:showBubbleSize val="0"/>
            </c:dLbl>
            <c:dLbl>
              <c:idx val="3"/>
              <c:layout/>
              <c:tx>
                <c:rich>
                  <a:bodyPr/>
                  <a:lstStyle/>
                  <a:p>
                    <a:r>
                      <a:rPr lang="en-US" sz="1200" b="1" smtClean="0"/>
                      <a:t>15%</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12%</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Sheet1!$EG$20:$EG$26</c:f>
              <c:strCache>
                <c:ptCount val="7"/>
                <c:pt idx="0">
                  <c:v>More</c:v>
                </c:pt>
                <c:pt idx="1">
                  <c:v>Same</c:v>
                </c:pt>
                <c:pt idx="2">
                  <c:v>Less</c:v>
                </c:pt>
                <c:pt idx="3">
                  <c:v>Unsure</c:v>
                </c:pt>
                <c:pt idx="6">
                  <c:v>No Response</c:v>
                </c:pt>
              </c:strCache>
            </c:strRef>
          </c:cat>
          <c:val>
            <c:numRef>
              <c:f>Sheet1!$EK$11:$EK$17</c:f>
              <c:numCache>
                <c:formatCode>General</c:formatCode>
                <c:ptCount val="7"/>
                <c:pt idx="0">
                  <c:v>19.67509025270758</c:v>
                </c:pt>
                <c:pt idx="1">
                  <c:v>39.35018050541516</c:v>
                </c:pt>
                <c:pt idx="2">
                  <c:v>14.801444043321299</c:v>
                </c:pt>
                <c:pt idx="3">
                  <c:v>14.620938628158845</c:v>
                </c:pt>
                <c:pt idx="4">
                  <c:v>0</c:v>
                </c:pt>
                <c:pt idx="5">
                  <c:v>0</c:v>
                </c:pt>
                <c:pt idx="6">
                  <c:v>11.552346570397113</c:v>
                </c:pt>
              </c:numCache>
            </c:numRef>
          </c:val>
        </c:ser>
        <c:dLbls>
          <c:showLegendKey val="0"/>
          <c:showVal val="0"/>
          <c:showCatName val="0"/>
          <c:showSerName val="0"/>
          <c:showPercent val="0"/>
          <c:showBubbleSize val="0"/>
        </c:dLbls>
        <c:gapWidth val="219"/>
        <c:overlap val="-27"/>
        <c:axId val="112358912"/>
        <c:axId val="112360448"/>
      </c:barChart>
      <c:catAx>
        <c:axId val="11235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360448"/>
        <c:crosses val="autoZero"/>
        <c:auto val="1"/>
        <c:lblAlgn val="ctr"/>
        <c:lblOffset val="100"/>
        <c:noMultiLvlLbl val="0"/>
      </c:catAx>
      <c:valAx>
        <c:axId val="112360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235891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46%</a:t>
                    </a:r>
                    <a:endParaRPr lang="en-US"/>
                  </a:p>
                </c:rich>
              </c:tx>
              <c:dLblPos val="outEnd"/>
              <c:showLegendKey val="0"/>
              <c:showVal val="1"/>
              <c:showCatName val="0"/>
              <c:showSerName val="0"/>
              <c:showPercent val="0"/>
              <c:showBubbleSize val="0"/>
            </c:dLbl>
            <c:dLbl>
              <c:idx val="1"/>
              <c:layout/>
              <c:tx>
                <c:rich>
                  <a:bodyPr/>
                  <a:lstStyle/>
                  <a:p>
                    <a:r>
                      <a:rPr lang="en-US" sz="1200" b="1" smtClean="0"/>
                      <a:t>32%</a:t>
                    </a:r>
                    <a:endParaRPr lang="en-US"/>
                  </a:p>
                </c:rich>
              </c:tx>
              <c:dLblPos val="outEnd"/>
              <c:showLegendKey val="0"/>
              <c:showVal val="1"/>
              <c:showCatName val="0"/>
              <c:showSerName val="0"/>
              <c:showPercent val="0"/>
              <c:showBubbleSize val="0"/>
            </c:dLbl>
            <c:dLbl>
              <c:idx val="2"/>
              <c:layout/>
              <c:tx>
                <c:rich>
                  <a:bodyPr/>
                  <a:lstStyle/>
                  <a:p>
                    <a:r>
                      <a:rPr lang="en-US" sz="1200" b="1" smtClean="0"/>
                      <a:t>8%</a:t>
                    </a:r>
                    <a:endParaRPr lang="en-US"/>
                  </a:p>
                </c:rich>
              </c:tx>
              <c:dLblPos val="outEnd"/>
              <c:showLegendKey val="0"/>
              <c:showVal val="1"/>
              <c:showCatName val="0"/>
              <c:showSerName val="0"/>
              <c:showPercent val="0"/>
              <c:showBubbleSize val="0"/>
            </c:dLbl>
            <c:dLbl>
              <c:idx val="3"/>
              <c:layout/>
              <c:tx>
                <c:rich>
                  <a:bodyPr/>
                  <a:lstStyle/>
                  <a:p>
                    <a:r>
                      <a:rPr lang="en-US" sz="1200" b="1" smtClean="0"/>
                      <a:t>10%</a:t>
                    </a:r>
                    <a:endParaRPr lang="en-US"/>
                  </a:p>
                </c:rich>
              </c:tx>
              <c:dLblPos val="outEnd"/>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3%</a:t>
                    </a:r>
                    <a:endParaRPr lang="en-US"/>
                  </a:p>
                </c:rich>
              </c:tx>
              <c:dLblPos val="outEnd"/>
              <c:showLegendKey val="0"/>
              <c:showVal val="1"/>
              <c:showCatName val="0"/>
              <c:showSerName val="0"/>
              <c:showPercent val="0"/>
              <c:showBubbleSize val="0"/>
            </c:dLbl>
            <c:numFmt formatCode="#,##0" sourceLinked="0"/>
            <c:txPr>
              <a:bodyPr/>
              <a:lstStyle/>
              <a:p>
                <a:pPr>
                  <a:defRPr sz="1200" b="1"/>
                </a:pPr>
                <a:endParaRPr lang="en-US"/>
              </a:p>
            </c:txPr>
            <c:dLblPos val="outEnd"/>
            <c:showLegendKey val="0"/>
            <c:showVal val="1"/>
            <c:showCatName val="0"/>
            <c:showSerName val="0"/>
            <c:showPercent val="0"/>
            <c:showBubbleSize val="0"/>
            <c:showLeaderLines val="0"/>
          </c:dLbls>
          <c:cat>
            <c:strRef>
              <c:f>Sheet1!$A$20:$A$26</c:f>
              <c:strCache>
                <c:ptCount val="7"/>
                <c:pt idx="0">
                  <c:v>Good</c:v>
                </c:pt>
                <c:pt idx="1">
                  <c:v>Okay</c:v>
                </c:pt>
                <c:pt idx="2">
                  <c:v>Poor</c:v>
                </c:pt>
                <c:pt idx="3">
                  <c:v>N/A</c:v>
                </c:pt>
                <c:pt idx="6">
                  <c:v>No Response</c:v>
                </c:pt>
              </c:strCache>
            </c:strRef>
          </c:cat>
          <c:val>
            <c:numRef>
              <c:f>Sheet1!$C$11:$C$17</c:f>
              <c:numCache>
                <c:formatCode>General</c:formatCode>
                <c:ptCount val="7"/>
                <c:pt idx="0">
                  <c:v>46.389891696750901</c:v>
                </c:pt>
                <c:pt idx="1">
                  <c:v>32.31046931407942</c:v>
                </c:pt>
                <c:pt idx="2">
                  <c:v>8.4837545126353788</c:v>
                </c:pt>
                <c:pt idx="3">
                  <c:v>9.927797833935017</c:v>
                </c:pt>
                <c:pt idx="4">
                  <c:v>0</c:v>
                </c:pt>
                <c:pt idx="5">
                  <c:v>0</c:v>
                </c:pt>
                <c:pt idx="6">
                  <c:v>2.8880866425992782</c:v>
                </c:pt>
              </c:numCache>
            </c:numRef>
          </c:val>
        </c:ser>
        <c:dLbls>
          <c:showLegendKey val="0"/>
          <c:showVal val="0"/>
          <c:showCatName val="0"/>
          <c:showSerName val="0"/>
          <c:showPercent val="0"/>
          <c:showBubbleSize val="0"/>
        </c:dLbls>
        <c:gapWidth val="219"/>
        <c:overlap val="-27"/>
        <c:axId val="23223296"/>
        <c:axId val="23237376"/>
      </c:barChart>
      <c:catAx>
        <c:axId val="2322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237376"/>
        <c:crosses val="autoZero"/>
        <c:auto val="1"/>
        <c:lblAlgn val="ctr"/>
        <c:lblOffset val="100"/>
        <c:noMultiLvlLbl val="0"/>
      </c:catAx>
      <c:valAx>
        <c:axId val="23237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223296"/>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53%</a:t>
                    </a:r>
                    <a:endParaRPr lang="en-US"/>
                  </a:p>
                </c:rich>
              </c:tx>
              <c:showLegendKey val="0"/>
              <c:showVal val="1"/>
              <c:showCatName val="0"/>
              <c:showSerName val="0"/>
              <c:showPercent val="0"/>
              <c:showBubbleSize val="0"/>
            </c:dLbl>
            <c:dLbl>
              <c:idx val="1"/>
              <c:layout/>
              <c:tx>
                <c:rich>
                  <a:bodyPr/>
                  <a:lstStyle/>
                  <a:p>
                    <a:r>
                      <a:rPr lang="en-US" sz="1200" b="1" smtClean="0"/>
                      <a:t>32%</a:t>
                    </a:r>
                    <a:endParaRPr lang="en-US"/>
                  </a:p>
                </c:rich>
              </c:tx>
              <c:showLegendKey val="0"/>
              <c:showVal val="1"/>
              <c:showCatName val="0"/>
              <c:showSerName val="0"/>
              <c:showPercent val="0"/>
              <c:showBubbleSize val="0"/>
            </c:dLbl>
            <c:dLbl>
              <c:idx val="2"/>
              <c:layout/>
              <c:tx>
                <c:rich>
                  <a:bodyPr/>
                  <a:lstStyle/>
                  <a:p>
                    <a:r>
                      <a:rPr lang="en-US" sz="1200" b="1" smtClean="0"/>
                      <a:t>12%</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3%</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'Attitude Survey'!$T$154:$T$160</c:f>
              <c:strCache>
                <c:ptCount val="7"/>
                <c:pt idx="0">
                  <c:v>Yes</c:v>
                </c:pt>
                <c:pt idx="1">
                  <c:v>No</c:v>
                </c:pt>
                <c:pt idx="2">
                  <c:v>Unsure</c:v>
                </c:pt>
                <c:pt idx="6">
                  <c:v>No Response</c:v>
                </c:pt>
              </c:strCache>
            </c:strRef>
          </c:cat>
          <c:val>
            <c:numRef>
              <c:f>'Attitude Survey'!$X$146:$X$152</c:f>
              <c:numCache>
                <c:formatCode>General</c:formatCode>
                <c:ptCount val="7"/>
                <c:pt idx="0">
                  <c:v>53.146853146853147</c:v>
                </c:pt>
                <c:pt idx="1">
                  <c:v>32.167832167832167</c:v>
                </c:pt>
                <c:pt idx="2">
                  <c:v>11.888111888111888</c:v>
                </c:pt>
                <c:pt idx="3">
                  <c:v>0</c:v>
                </c:pt>
                <c:pt idx="4">
                  <c:v>0</c:v>
                </c:pt>
                <c:pt idx="5">
                  <c:v>0</c:v>
                </c:pt>
                <c:pt idx="6">
                  <c:v>2.7972027972027971</c:v>
                </c:pt>
              </c:numCache>
            </c:numRef>
          </c:val>
        </c:ser>
        <c:dLbls>
          <c:showLegendKey val="0"/>
          <c:showVal val="0"/>
          <c:showCatName val="0"/>
          <c:showSerName val="0"/>
          <c:showPercent val="0"/>
          <c:showBubbleSize val="0"/>
        </c:dLbls>
        <c:gapWidth val="219"/>
        <c:overlap val="-27"/>
        <c:axId val="23271680"/>
        <c:axId val="23277568"/>
      </c:barChart>
      <c:catAx>
        <c:axId val="232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277568"/>
        <c:crosses val="autoZero"/>
        <c:auto val="1"/>
        <c:lblAlgn val="ctr"/>
        <c:lblOffset val="100"/>
        <c:noMultiLvlLbl val="0"/>
      </c:catAx>
      <c:valAx>
        <c:axId val="2327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271680"/>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47%</a:t>
                    </a:r>
                    <a:endParaRPr lang="en-US"/>
                  </a:p>
                </c:rich>
              </c:tx>
              <c:showLegendKey val="0"/>
              <c:showVal val="1"/>
              <c:showCatName val="0"/>
              <c:showSerName val="0"/>
              <c:showPercent val="0"/>
              <c:showBubbleSize val="0"/>
            </c:dLbl>
            <c:dLbl>
              <c:idx val="1"/>
              <c:layout/>
              <c:tx>
                <c:rich>
                  <a:bodyPr/>
                  <a:lstStyle/>
                  <a:p>
                    <a:r>
                      <a:rPr lang="en-US" sz="1200" b="1" smtClean="0"/>
                      <a:t>38%</a:t>
                    </a:r>
                    <a:endParaRPr lang="en-US"/>
                  </a:p>
                </c:rich>
              </c:tx>
              <c:showLegendKey val="0"/>
              <c:showVal val="1"/>
              <c:showCatName val="0"/>
              <c:showSerName val="0"/>
              <c:showPercent val="0"/>
              <c:showBubbleSize val="0"/>
            </c:dLbl>
            <c:dLbl>
              <c:idx val="2"/>
              <c:layout/>
              <c:tx>
                <c:rich>
                  <a:bodyPr/>
                  <a:lstStyle/>
                  <a:p>
                    <a:r>
                      <a:rPr lang="en-US" sz="1200" b="1" smtClean="0"/>
                      <a:t>9%</a:t>
                    </a:r>
                    <a:endParaRPr lang="en-US"/>
                  </a:p>
                </c:rich>
              </c:tx>
              <c:showLegendKey val="0"/>
              <c:showVal val="1"/>
              <c:showCatName val="0"/>
              <c:showSerName val="0"/>
              <c:showPercent val="0"/>
              <c:showBubbleSize val="0"/>
            </c:dLbl>
            <c:dLbl>
              <c:idx val="3"/>
              <c:delete val="1"/>
            </c:dLbl>
            <c:dLbl>
              <c:idx val="4"/>
              <c:delete val="1"/>
            </c:dLbl>
            <c:dLbl>
              <c:idx val="5"/>
              <c:delete val="1"/>
            </c:dLbl>
            <c:dLbl>
              <c:idx val="6"/>
              <c:layout/>
              <c:tx>
                <c:rich>
                  <a:bodyPr/>
                  <a:lstStyle/>
                  <a:p>
                    <a:r>
                      <a:rPr lang="en-US" sz="1200" b="1" smtClean="0"/>
                      <a:t>6%</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Sheet1!$CG$20:$CG$26</c:f>
              <c:strCache>
                <c:ptCount val="7"/>
                <c:pt idx="0">
                  <c:v>Yes</c:v>
                </c:pt>
                <c:pt idx="1">
                  <c:v>No</c:v>
                </c:pt>
                <c:pt idx="2">
                  <c:v>Unsure</c:v>
                </c:pt>
                <c:pt idx="6">
                  <c:v>No Response</c:v>
                </c:pt>
              </c:strCache>
            </c:strRef>
          </c:cat>
          <c:val>
            <c:numRef>
              <c:f>Sheet1!$CS$11:$CS$17</c:f>
              <c:numCache>
                <c:formatCode>General</c:formatCode>
                <c:ptCount val="7"/>
                <c:pt idx="0">
                  <c:v>47.111913357400717</c:v>
                </c:pt>
                <c:pt idx="1">
                  <c:v>37.725631768953065</c:v>
                </c:pt>
                <c:pt idx="2">
                  <c:v>9.3862815884476536</c:v>
                </c:pt>
                <c:pt idx="3">
                  <c:v>0</c:v>
                </c:pt>
                <c:pt idx="4">
                  <c:v>0</c:v>
                </c:pt>
                <c:pt idx="5">
                  <c:v>0</c:v>
                </c:pt>
                <c:pt idx="6">
                  <c:v>5.7761732851985563</c:v>
                </c:pt>
              </c:numCache>
            </c:numRef>
          </c:val>
        </c:ser>
        <c:dLbls>
          <c:showLegendKey val="0"/>
          <c:showVal val="0"/>
          <c:showCatName val="0"/>
          <c:showSerName val="0"/>
          <c:showPercent val="0"/>
          <c:showBubbleSize val="0"/>
        </c:dLbls>
        <c:gapWidth val="219"/>
        <c:overlap val="-27"/>
        <c:axId val="23301504"/>
        <c:axId val="23344256"/>
      </c:barChart>
      <c:catAx>
        <c:axId val="2330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344256"/>
        <c:crosses val="autoZero"/>
        <c:auto val="1"/>
        <c:lblAlgn val="ctr"/>
        <c:lblOffset val="100"/>
        <c:noMultiLvlLbl val="0"/>
      </c:catAx>
      <c:valAx>
        <c:axId val="23344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30150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r>
                      <a:rPr lang="en-US" sz="1200" b="1" smtClean="0"/>
                      <a:t>53%</a:t>
                    </a:r>
                    <a:endParaRPr lang="en-US"/>
                  </a:p>
                </c:rich>
              </c:tx>
              <c:showLegendKey val="0"/>
              <c:showVal val="1"/>
              <c:showCatName val="0"/>
              <c:showSerName val="0"/>
              <c:showPercent val="0"/>
              <c:showBubbleSize val="0"/>
            </c:dLbl>
            <c:dLbl>
              <c:idx val="1"/>
              <c:layout/>
              <c:tx>
                <c:rich>
                  <a:bodyPr/>
                  <a:lstStyle/>
                  <a:p>
                    <a:r>
                      <a:rPr lang="en-US" sz="1200" b="1" smtClean="0"/>
                      <a:t>34%</a:t>
                    </a:r>
                    <a:endParaRPr lang="en-US"/>
                  </a:p>
                </c:rich>
              </c:tx>
              <c:showLegendKey val="0"/>
              <c:showVal val="1"/>
              <c:showCatName val="0"/>
              <c:showSerName val="0"/>
              <c:showPercent val="0"/>
              <c:showBubbleSize val="0"/>
            </c:dLbl>
            <c:dLbl>
              <c:idx val="2"/>
              <c:layout/>
              <c:tx>
                <c:rich>
                  <a:bodyPr/>
                  <a:lstStyle/>
                  <a:p>
                    <a:r>
                      <a:rPr lang="en-US" sz="1200" b="1" smtClean="0"/>
                      <a:t>3%</a:t>
                    </a:r>
                    <a:endParaRPr lang="en-US"/>
                  </a:p>
                </c:rich>
              </c:tx>
              <c:showLegendKey val="0"/>
              <c:showVal val="1"/>
              <c:showCatName val="0"/>
              <c:showSerName val="0"/>
              <c:showPercent val="0"/>
              <c:showBubbleSize val="0"/>
            </c:dLbl>
            <c:dLbl>
              <c:idx val="3"/>
              <c:layout/>
              <c:tx>
                <c:rich>
                  <a:bodyPr/>
                  <a:lstStyle/>
                  <a:p>
                    <a:r>
                      <a:rPr lang="en-US" sz="1200" b="1" smtClean="0"/>
                      <a:t>6%</a:t>
                    </a:r>
                    <a:endParaRPr lang="en-US"/>
                  </a:p>
                </c:rich>
              </c:tx>
              <c:showLegendKey val="0"/>
              <c:showVal val="1"/>
              <c:showCatName val="0"/>
              <c:showSerName val="0"/>
              <c:showPercent val="0"/>
              <c:showBubbleSize val="0"/>
            </c:dLbl>
            <c:dLbl>
              <c:idx val="4"/>
              <c:delete val="1"/>
            </c:dLbl>
            <c:dLbl>
              <c:idx val="5"/>
              <c:delete val="1"/>
            </c:dLbl>
            <c:dLbl>
              <c:idx val="6"/>
              <c:layout/>
              <c:tx>
                <c:rich>
                  <a:bodyPr/>
                  <a:lstStyle/>
                  <a:p>
                    <a:r>
                      <a:rPr lang="en-US" sz="1200" b="1" smtClean="0"/>
                      <a:t>4%</a:t>
                    </a:r>
                    <a:endParaRPr lang="en-US"/>
                  </a:p>
                </c:rich>
              </c:tx>
              <c:showLegendKey val="0"/>
              <c:showVal val="1"/>
              <c:showCatName val="0"/>
              <c:showSerName val="0"/>
              <c:showPercent val="0"/>
              <c:showBubbleSize val="0"/>
            </c:dLbl>
            <c:numFmt formatCode="#,##0" sourceLinked="0"/>
            <c:txPr>
              <a:bodyPr/>
              <a:lstStyle/>
              <a:p>
                <a:pPr>
                  <a:defRPr sz="1200" b="1"/>
                </a:pPr>
                <a:endParaRPr lang="en-US"/>
              </a:p>
            </c:txPr>
            <c:showLegendKey val="0"/>
            <c:showVal val="1"/>
            <c:showCatName val="0"/>
            <c:showSerName val="0"/>
            <c:showPercent val="0"/>
            <c:showBubbleSize val="0"/>
            <c:showLeaderLines val="0"/>
          </c:dLbls>
          <c:cat>
            <c:strRef>
              <c:f>'Attitude Survey'!$B$154:$B$160</c:f>
              <c:strCache>
                <c:ptCount val="7"/>
                <c:pt idx="0">
                  <c:v>Good</c:v>
                </c:pt>
                <c:pt idx="1">
                  <c:v>Fair</c:v>
                </c:pt>
                <c:pt idx="2">
                  <c:v>Poor</c:v>
                </c:pt>
                <c:pt idx="3">
                  <c:v>N/A</c:v>
                </c:pt>
                <c:pt idx="6">
                  <c:v>No Response</c:v>
                </c:pt>
              </c:strCache>
            </c:strRef>
          </c:cat>
          <c:val>
            <c:numRef>
              <c:f>'Attitude Survey'!$K$146:$K$152</c:f>
              <c:numCache>
                <c:formatCode>General</c:formatCode>
                <c:ptCount val="7"/>
                <c:pt idx="0">
                  <c:v>53.146853146853147</c:v>
                </c:pt>
                <c:pt idx="1">
                  <c:v>33.566433566433567</c:v>
                </c:pt>
                <c:pt idx="2">
                  <c:v>3.4965034965034967</c:v>
                </c:pt>
                <c:pt idx="3">
                  <c:v>5.5944055944055942</c:v>
                </c:pt>
                <c:pt idx="4">
                  <c:v>0</c:v>
                </c:pt>
                <c:pt idx="5">
                  <c:v>0</c:v>
                </c:pt>
                <c:pt idx="6">
                  <c:v>4.1958041958041958</c:v>
                </c:pt>
              </c:numCache>
            </c:numRef>
          </c:val>
        </c:ser>
        <c:dLbls>
          <c:showLegendKey val="0"/>
          <c:showVal val="0"/>
          <c:showCatName val="0"/>
          <c:showSerName val="0"/>
          <c:showPercent val="0"/>
          <c:showBubbleSize val="0"/>
        </c:dLbls>
        <c:gapWidth val="219"/>
        <c:overlap val="-27"/>
        <c:axId val="23394944"/>
        <c:axId val="23974272"/>
      </c:barChart>
      <c:catAx>
        <c:axId val="233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974272"/>
        <c:crosses val="autoZero"/>
        <c:auto val="1"/>
        <c:lblAlgn val="ctr"/>
        <c:lblOffset val="100"/>
        <c:noMultiLvlLbl val="0"/>
      </c:catAx>
      <c:valAx>
        <c:axId val="23974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394944"/>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34%</a:t>
                    </a:r>
                    <a:endParaRPr lang="en-US"/>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43%</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12%</a:t>
                    </a:r>
                    <a:endParaRPr lang="en-US"/>
                  </a:p>
                </c:rich>
              </c:tx>
              <c:numFmt formatCode="#,##0" sourceLinked="0"/>
              <c:spPr/>
              <c:showLegendKey val="0"/>
              <c:showVal val="1"/>
              <c:showCatName val="0"/>
              <c:showSerName val="0"/>
              <c:showPercent val="0"/>
              <c:showBubbleSize val="0"/>
            </c:dLbl>
            <c:dLbl>
              <c:idx val="3"/>
              <c:layout/>
              <c:tx>
                <c:rich>
                  <a:bodyPr/>
                  <a:lstStyle/>
                  <a:p>
                    <a:pPr>
                      <a:defRPr sz="1200" b="1"/>
                    </a:pPr>
                    <a:r>
                      <a:rPr lang="en-US" sz="1200" b="1" smtClean="0"/>
                      <a:t>7%</a:t>
                    </a:r>
                    <a:endParaRPr lang="en-US"/>
                  </a:p>
                </c:rich>
              </c:tx>
              <c:numFmt formatCode="#,##0" sourceLinked="0"/>
              <c:spPr/>
              <c:showLegendKey val="0"/>
              <c:showVal val="1"/>
              <c:showCatName val="0"/>
              <c:showSerName val="0"/>
              <c:showPercent val="0"/>
              <c:showBubbleSize val="0"/>
            </c:dLbl>
            <c:dLbl>
              <c:idx val="4"/>
              <c:delete val="1"/>
            </c:dLbl>
            <c:dLbl>
              <c:idx val="5"/>
              <c:delete val="1"/>
            </c:dLbl>
            <c:dLbl>
              <c:idx val="6"/>
              <c:layout/>
              <c:tx>
                <c:rich>
                  <a:bodyPr/>
                  <a:lstStyle/>
                  <a:p>
                    <a:pPr>
                      <a:defRPr sz="1200" b="1"/>
                    </a:pPr>
                    <a:r>
                      <a:rPr lang="en-US" sz="1200" b="1" smtClean="0"/>
                      <a:t>4%</a:t>
                    </a:r>
                    <a:endParaRPr lang="en-US" dirty="0"/>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Sheet1!$A$20:$A$26</c:f>
              <c:strCache>
                <c:ptCount val="7"/>
                <c:pt idx="0">
                  <c:v>Good</c:v>
                </c:pt>
                <c:pt idx="1">
                  <c:v>Okay</c:v>
                </c:pt>
                <c:pt idx="2">
                  <c:v>Poor</c:v>
                </c:pt>
                <c:pt idx="3">
                  <c:v>N/A</c:v>
                </c:pt>
                <c:pt idx="6">
                  <c:v>No Response</c:v>
                </c:pt>
              </c:strCache>
            </c:strRef>
          </c:cat>
          <c:val>
            <c:numRef>
              <c:f>Sheet1!$F$11:$F$17</c:f>
              <c:numCache>
                <c:formatCode>General</c:formatCode>
                <c:ptCount val="7"/>
                <c:pt idx="0">
                  <c:v>34.296028880866423</c:v>
                </c:pt>
                <c:pt idx="1">
                  <c:v>42.779783393501802</c:v>
                </c:pt>
                <c:pt idx="2">
                  <c:v>12.093862815884476</c:v>
                </c:pt>
                <c:pt idx="3">
                  <c:v>6.8592057761732859</c:v>
                </c:pt>
                <c:pt idx="4">
                  <c:v>0</c:v>
                </c:pt>
                <c:pt idx="5">
                  <c:v>0</c:v>
                </c:pt>
                <c:pt idx="6">
                  <c:v>3.9711191335740073</c:v>
                </c:pt>
              </c:numCache>
            </c:numRef>
          </c:val>
        </c:ser>
        <c:dLbls>
          <c:showLegendKey val="0"/>
          <c:showVal val="0"/>
          <c:showCatName val="0"/>
          <c:showSerName val="0"/>
          <c:showPercent val="0"/>
          <c:showBubbleSize val="0"/>
        </c:dLbls>
        <c:gapWidth val="219"/>
        <c:overlap val="-27"/>
        <c:axId val="23623552"/>
        <c:axId val="23625088"/>
      </c:barChart>
      <c:catAx>
        <c:axId val="2362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625088"/>
        <c:crosses val="autoZero"/>
        <c:auto val="1"/>
        <c:lblAlgn val="ctr"/>
        <c:lblOffset val="100"/>
        <c:noMultiLvlLbl val="0"/>
      </c:catAx>
      <c:valAx>
        <c:axId val="23625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623552"/>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1"/>
            </a:solidFill>
            <a:ln>
              <a:noFill/>
            </a:ln>
            <a:effectLst/>
          </c:spPr>
          <c:invertIfNegative val="0"/>
          <c:dLbls>
            <c:dLbl>
              <c:idx val="0"/>
              <c:layout/>
              <c:tx>
                <c:rich>
                  <a:bodyPr/>
                  <a:lstStyle/>
                  <a:p>
                    <a:pPr>
                      <a:defRPr sz="1200" b="1"/>
                    </a:pPr>
                    <a:r>
                      <a:rPr lang="en-US" sz="1200" b="1" smtClean="0"/>
                      <a:t>70%</a:t>
                    </a:r>
                    <a:endParaRPr lang="en-US" dirty="0"/>
                  </a:p>
                </c:rich>
              </c:tx>
              <c:numFmt formatCode="#,##0" sourceLinked="0"/>
              <c:spPr/>
              <c:showLegendKey val="0"/>
              <c:showVal val="1"/>
              <c:showCatName val="0"/>
              <c:showSerName val="0"/>
              <c:showPercent val="0"/>
              <c:showBubbleSize val="0"/>
            </c:dLbl>
            <c:dLbl>
              <c:idx val="1"/>
              <c:layout/>
              <c:tx>
                <c:rich>
                  <a:bodyPr/>
                  <a:lstStyle/>
                  <a:p>
                    <a:pPr>
                      <a:defRPr sz="1200" b="1"/>
                    </a:pPr>
                    <a:r>
                      <a:rPr lang="en-US" sz="1200" b="1" smtClean="0"/>
                      <a:t>10%</a:t>
                    </a:r>
                    <a:endParaRPr lang="en-US"/>
                  </a:p>
                </c:rich>
              </c:tx>
              <c:numFmt formatCode="#,##0" sourceLinked="0"/>
              <c:spPr/>
              <c:showLegendKey val="0"/>
              <c:showVal val="1"/>
              <c:showCatName val="0"/>
              <c:showSerName val="0"/>
              <c:showPercent val="0"/>
              <c:showBubbleSize val="0"/>
            </c:dLbl>
            <c:dLbl>
              <c:idx val="2"/>
              <c:layout/>
              <c:tx>
                <c:rich>
                  <a:bodyPr/>
                  <a:lstStyle/>
                  <a:p>
                    <a:pPr>
                      <a:defRPr sz="1200" b="1"/>
                    </a:pPr>
                    <a:r>
                      <a:rPr lang="en-US" sz="1200" b="1" smtClean="0"/>
                      <a:t>18%</a:t>
                    </a:r>
                    <a:endParaRPr lang="en-US"/>
                  </a:p>
                </c:rich>
              </c:tx>
              <c:numFmt formatCode="#,##0" sourceLinked="0"/>
              <c:spPr/>
              <c:showLegendKey val="0"/>
              <c:showVal val="1"/>
              <c:showCatName val="0"/>
              <c:showSerName val="0"/>
              <c:showPercent val="0"/>
              <c:showBubbleSize val="0"/>
            </c:dLbl>
            <c:dLbl>
              <c:idx val="3"/>
              <c:delete val="1"/>
            </c:dLbl>
            <c:dLbl>
              <c:idx val="4"/>
              <c:delete val="1"/>
            </c:dLbl>
            <c:dLbl>
              <c:idx val="5"/>
              <c:delete val="1"/>
            </c:dLbl>
            <c:dLbl>
              <c:idx val="6"/>
              <c:layout/>
              <c:tx>
                <c:rich>
                  <a:bodyPr/>
                  <a:lstStyle/>
                  <a:p>
                    <a:pPr>
                      <a:defRPr sz="1200" b="1"/>
                    </a:pPr>
                    <a:r>
                      <a:rPr lang="en-US" sz="1200" b="1" smtClean="0"/>
                      <a:t>2%</a:t>
                    </a:r>
                    <a:endParaRPr lang="en-US"/>
                  </a:p>
                </c:rich>
              </c:tx>
              <c:numFmt formatCode="#,##0" sourceLinked="0"/>
              <c:spPr/>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'Attitude Survey'!$T$154:$T$160</c:f>
              <c:strCache>
                <c:ptCount val="7"/>
                <c:pt idx="0">
                  <c:v>Yes</c:v>
                </c:pt>
                <c:pt idx="1">
                  <c:v>No</c:v>
                </c:pt>
                <c:pt idx="2">
                  <c:v>Unsure</c:v>
                </c:pt>
                <c:pt idx="6">
                  <c:v>No Response</c:v>
                </c:pt>
              </c:strCache>
            </c:strRef>
          </c:cat>
          <c:val>
            <c:numRef>
              <c:f>'Attitude Survey'!$Y$146:$Y$152</c:f>
              <c:numCache>
                <c:formatCode>General</c:formatCode>
                <c:ptCount val="7"/>
                <c:pt idx="0">
                  <c:v>69.930069930069934</c:v>
                </c:pt>
                <c:pt idx="1">
                  <c:v>9.79020979020979</c:v>
                </c:pt>
                <c:pt idx="2">
                  <c:v>18.181818181818183</c:v>
                </c:pt>
                <c:pt idx="3">
                  <c:v>0</c:v>
                </c:pt>
                <c:pt idx="4">
                  <c:v>0</c:v>
                </c:pt>
                <c:pt idx="5">
                  <c:v>0</c:v>
                </c:pt>
                <c:pt idx="6">
                  <c:v>2.0979020979020979</c:v>
                </c:pt>
              </c:numCache>
            </c:numRef>
          </c:val>
        </c:ser>
        <c:dLbls>
          <c:showLegendKey val="0"/>
          <c:showVal val="0"/>
          <c:showCatName val="0"/>
          <c:showSerName val="0"/>
          <c:showPercent val="0"/>
          <c:showBubbleSize val="0"/>
        </c:dLbls>
        <c:gapWidth val="219"/>
        <c:overlap val="-27"/>
        <c:axId val="7976448"/>
        <c:axId val="7977984"/>
      </c:barChart>
      <c:catAx>
        <c:axId val="797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77984"/>
        <c:crosses val="autoZero"/>
        <c:auto val="1"/>
        <c:lblAlgn val="ctr"/>
        <c:lblOffset val="100"/>
        <c:noMultiLvlLbl val="0"/>
      </c:catAx>
      <c:valAx>
        <c:axId val="7977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76448"/>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7" y="2"/>
            <a:ext cx="3066733" cy="469780"/>
          </a:xfrm>
          <a:prstGeom prst="rect">
            <a:avLst/>
          </a:prstGeom>
        </p:spPr>
        <p:txBody>
          <a:bodyPr vert="horz" lIns="93936" tIns="46968" rIns="93936" bIns="46968" rtlCol="0"/>
          <a:lstStyle>
            <a:lvl1pPr algn="r">
              <a:defRPr sz="1200"/>
            </a:lvl1pPr>
          </a:lstStyle>
          <a:p>
            <a:fld id="{D52DCDEF-5355-48C3-BEE6-5A98C07D9D1B}" type="datetimeFigureOut">
              <a:rPr lang="en-US" smtClean="0"/>
              <a:t>2/9/2016</a:t>
            </a:fld>
            <a:endParaRPr lang="en-US"/>
          </a:p>
        </p:txBody>
      </p:sp>
      <p:sp>
        <p:nvSpPr>
          <p:cNvPr id="4" name="Footer Placeholder 3"/>
          <p:cNvSpPr>
            <a:spLocks noGrp="1"/>
          </p:cNvSpPr>
          <p:nvPr>
            <p:ph type="ftr" sz="quarter" idx="2"/>
          </p:nvPr>
        </p:nvSpPr>
        <p:spPr>
          <a:xfrm>
            <a:off x="2"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3297"/>
            <a:ext cx="3066733" cy="469779"/>
          </a:xfrm>
          <a:prstGeom prst="rect">
            <a:avLst/>
          </a:prstGeom>
        </p:spPr>
        <p:txBody>
          <a:bodyPr vert="horz" lIns="93936" tIns="46968" rIns="93936" bIns="46968" rtlCol="0" anchor="b"/>
          <a:lstStyle>
            <a:lvl1pPr algn="r">
              <a:defRPr sz="1200"/>
            </a:lvl1pPr>
          </a:lstStyle>
          <a:p>
            <a:fld id="{DA032309-7E7A-41D0-9DAE-7052EE39E457}" type="slidenum">
              <a:rPr lang="en-US" smtClean="0"/>
              <a:t>‹#›</a:t>
            </a:fld>
            <a:endParaRPr lang="en-US"/>
          </a:p>
        </p:txBody>
      </p:sp>
    </p:spTree>
    <p:extLst>
      <p:ext uri="{BB962C8B-B14F-4D97-AF65-F5344CB8AC3E}">
        <p14:creationId xmlns:p14="http://schemas.microsoft.com/office/powerpoint/2010/main" val="1131808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9" y="0"/>
            <a:ext cx="3067050" cy="468313"/>
          </a:xfrm>
          <a:prstGeom prst="rect">
            <a:avLst/>
          </a:prstGeom>
        </p:spPr>
        <p:txBody>
          <a:bodyPr vert="horz" lIns="91440" tIns="45720" rIns="91440" bIns="45720" rtlCol="0"/>
          <a:lstStyle>
            <a:lvl1pPr algn="r">
              <a:defRPr sz="1200"/>
            </a:lvl1pPr>
          </a:lstStyle>
          <a:p>
            <a:fld id="{50777C58-C9A2-451A-830C-BFA339F890DF}" type="datetimeFigureOut">
              <a:rPr lang="en-US" smtClean="0"/>
              <a:t>2/9/2016</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7"/>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177"/>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9" y="8893177"/>
            <a:ext cx="3067050" cy="468313"/>
          </a:xfrm>
          <a:prstGeom prst="rect">
            <a:avLst/>
          </a:prstGeom>
        </p:spPr>
        <p:txBody>
          <a:bodyPr vert="horz" lIns="91440" tIns="45720" rIns="91440" bIns="45720" rtlCol="0" anchor="b"/>
          <a:lstStyle>
            <a:lvl1pPr algn="r">
              <a:defRPr sz="1200"/>
            </a:lvl1pPr>
          </a:lstStyle>
          <a:p>
            <a:fld id="{4C3BDD5F-360F-4756-ACA0-0C327CE9505A}" type="slidenum">
              <a:rPr lang="en-US" smtClean="0"/>
              <a:t>‹#›</a:t>
            </a:fld>
            <a:endParaRPr lang="en-US"/>
          </a:p>
        </p:txBody>
      </p:sp>
    </p:spTree>
    <p:extLst>
      <p:ext uri="{BB962C8B-B14F-4D97-AF65-F5344CB8AC3E}">
        <p14:creationId xmlns:p14="http://schemas.microsoft.com/office/powerpoint/2010/main" val="18812296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Gather this data from Census.gov</a:t>
            </a:r>
            <a:r>
              <a:rPr lang="en-US" u="none" baseline="0" dirty="0" smtClean="0"/>
              <a:t> </a:t>
            </a:r>
            <a:endParaRPr lang="en-US" u="none" dirty="0"/>
          </a:p>
        </p:txBody>
      </p:sp>
      <p:sp>
        <p:nvSpPr>
          <p:cNvPr id="4" name="Slide Number Placeholder 3"/>
          <p:cNvSpPr>
            <a:spLocks noGrp="1"/>
          </p:cNvSpPr>
          <p:nvPr>
            <p:ph type="sldNum" sz="quarter" idx="10"/>
          </p:nvPr>
        </p:nvSpPr>
        <p:spPr/>
        <p:txBody>
          <a:bodyPr/>
          <a:lstStyle/>
          <a:p>
            <a:fld id="{4C3BDD5F-360F-4756-ACA0-0C327CE9505A}" type="slidenum">
              <a:rPr lang="en-US" smtClean="0"/>
              <a:t>3</a:t>
            </a:fld>
            <a:endParaRPr lang="en-US"/>
          </a:p>
        </p:txBody>
      </p:sp>
    </p:spTree>
    <p:extLst>
      <p:ext uri="{BB962C8B-B14F-4D97-AF65-F5344CB8AC3E}">
        <p14:creationId xmlns:p14="http://schemas.microsoft.com/office/powerpoint/2010/main" val="354205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significance of neighborhood issues (noise, speeding cars, parking, unsupervised children, etc.) has remained relatively constant since 2012. The significance of stray/barking dogs has increased somewhat. Although open air drug sales and/or use has declined by a fair margin, nearly 15% of people continue to report it as still being at least somewhat of a problem in their neighborhood.</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15</a:t>
            </a:fld>
            <a:endParaRPr lang="en-US"/>
          </a:p>
        </p:txBody>
      </p:sp>
    </p:spTree>
    <p:extLst>
      <p:ext uri="{BB962C8B-B14F-4D97-AF65-F5344CB8AC3E}">
        <p14:creationId xmlns:p14="http://schemas.microsoft.com/office/powerpoint/2010/main" val="260516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format and clarity of the city utility bill and the city newsletter have both improved since 2012.</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16</a:t>
            </a:fld>
            <a:endParaRPr lang="en-US"/>
          </a:p>
        </p:txBody>
      </p:sp>
    </p:spTree>
    <p:extLst>
      <p:ext uri="{BB962C8B-B14F-4D97-AF65-F5344CB8AC3E}">
        <p14:creationId xmlns:p14="http://schemas.microsoft.com/office/powerpoint/2010/main" val="157698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quality, reliability, and rates for both water and electrical services have improved since 2012.</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17</a:t>
            </a:fld>
            <a:endParaRPr lang="en-US"/>
          </a:p>
        </p:txBody>
      </p:sp>
    </p:spTree>
    <p:extLst>
      <p:ext uri="{BB962C8B-B14F-4D97-AF65-F5344CB8AC3E}">
        <p14:creationId xmlns:p14="http://schemas.microsoft.com/office/powerpoint/2010/main" val="103594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Approval for property tax breaks remains high if it means businesses that pay good wages will come to the community.</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18</a:t>
            </a:fld>
            <a:endParaRPr lang="en-US"/>
          </a:p>
        </p:txBody>
      </p:sp>
    </p:spTree>
    <p:extLst>
      <p:ext uri="{BB962C8B-B14F-4D97-AF65-F5344CB8AC3E}">
        <p14:creationId xmlns:p14="http://schemas.microsoft.com/office/powerpoint/2010/main" val="402936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 to spring and fall cleanup remains a desirable opportunity even if it means slightly higher sanitation bills.</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19</a:t>
            </a:fld>
            <a:endParaRPr lang="en-US"/>
          </a:p>
        </p:txBody>
      </p:sp>
    </p:spTree>
    <p:extLst>
      <p:ext uri="{BB962C8B-B14F-4D97-AF65-F5344CB8AC3E}">
        <p14:creationId xmlns:p14="http://schemas.microsoft.com/office/powerpoint/2010/main" val="356894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Relative to 2012, there is a decreased awareness of the community’s storm water management plan. Similarly, there is a decreased awareness/remembrance of having received information about storm water pollutants entering the river.</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20</a:t>
            </a:fld>
            <a:endParaRPr lang="en-US"/>
          </a:p>
        </p:txBody>
      </p:sp>
    </p:spTree>
    <p:extLst>
      <p:ext uri="{BB962C8B-B14F-4D97-AF65-F5344CB8AC3E}">
        <p14:creationId xmlns:p14="http://schemas.microsoft.com/office/powerpoint/2010/main" val="99900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Respondents support the use of reusable bags. However, they were generally not in favor of any plans or mechanisms to directly remove or reduce plastic bag use. </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21</a:t>
            </a:fld>
            <a:endParaRPr lang="en-US"/>
          </a:p>
        </p:txBody>
      </p:sp>
    </p:spTree>
    <p:extLst>
      <p:ext uri="{BB962C8B-B14F-4D97-AF65-F5344CB8AC3E}">
        <p14:creationId xmlns:p14="http://schemas.microsoft.com/office/powerpoint/2010/main" val="82421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not adequate housing for those with low income, those with middle income, or the elderly. All three types of housing were seen as more adequate in 2012.</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22</a:t>
            </a:fld>
            <a:endParaRPr lang="en-US"/>
          </a:p>
        </p:txBody>
      </p:sp>
    </p:spTree>
    <p:extLst>
      <p:ext uri="{BB962C8B-B14F-4D97-AF65-F5344CB8AC3E}">
        <p14:creationId xmlns:p14="http://schemas.microsoft.com/office/powerpoint/2010/main" val="167092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Respondents generally do not want reduced services in exchange for low taxes. Two exceptions stood out, one being that they favor the use of contracting with private companies and second the sharing of services between city, school, and county.</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23</a:t>
            </a:fld>
            <a:endParaRPr lang="en-US"/>
          </a:p>
        </p:txBody>
      </p:sp>
    </p:spTree>
    <p:extLst>
      <p:ext uri="{BB962C8B-B14F-4D97-AF65-F5344CB8AC3E}">
        <p14:creationId xmlns:p14="http://schemas.microsoft.com/office/powerpoint/2010/main" val="225249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Relative to 2012, individuals support more emphasis being placed on a variety of programs, including: core instruction, at-risk students, students with special needs or disabilities, gifted/talented students, drug/alcohol prevention programs, and also after-school programs.</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24</a:t>
            </a:fld>
            <a:endParaRPr lang="en-US"/>
          </a:p>
        </p:txBody>
      </p:sp>
    </p:spTree>
    <p:extLst>
      <p:ext uri="{BB962C8B-B14F-4D97-AF65-F5344CB8AC3E}">
        <p14:creationId xmlns:p14="http://schemas.microsoft.com/office/powerpoint/2010/main" val="164884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South Sioux City is increasingly a good place to live. The percentage of people responding “Good” to this question increased dramatically from 2012 to 2015.</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6</a:t>
            </a:fld>
            <a:endParaRPr lang="en-US"/>
          </a:p>
        </p:txBody>
      </p:sp>
    </p:spTree>
    <p:extLst>
      <p:ext uri="{BB962C8B-B14F-4D97-AF65-F5344CB8AC3E}">
        <p14:creationId xmlns:p14="http://schemas.microsoft.com/office/powerpoint/2010/main" val="428890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community is increasingly divided on additional emphasis for ELL/ESL programs. Today, there is an increased percentage of individuals who want to see more emphasis and there is also an increased percentage of individuals who want to see less emphasis. Those who wanted emphasis to remain the same or did not respond have significantly decreased.</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25</a:t>
            </a:fld>
            <a:endParaRPr lang="en-US"/>
          </a:p>
        </p:txBody>
      </p:sp>
    </p:spTree>
    <p:extLst>
      <p:ext uri="{BB962C8B-B14F-4D97-AF65-F5344CB8AC3E}">
        <p14:creationId xmlns:p14="http://schemas.microsoft.com/office/powerpoint/2010/main" val="425245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Based on open-ended questions, a number of themes emerged as common.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26</a:t>
            </a:fld>
            <a:endParaRPr lang="en-US"/>
          </a:p>
        </p:txBody>
      </p:sp>
    </p:spTree>
    <p:extLst>
      <p:ext uri="{BB962C8B-B14F-4D97-AF65-F5344CB8AC3E}">
        <p14:creationId xmlns:p14="http://schemas.microsoft.com/office/powerpoint/2010/main" val="413002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Attitudes towards law enforcement have improved from 2012 to 2015 in all major areas: drug enforcement, traffic enforcement, attitude of officers, response times, and animal control performance. An example of the results is shown here.</a:t>
            </a:r>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7</a:t>
            </a:fld>
            <a:endParaRPr lang="en-US"/>
          </a:p>
        </p:txBody>
      </p:sp>
    </p:spTree>
    <p:extLst>
      <p:ext uri="{BB962C8B-B14F-4D97-AF65-F5344CB8AC3E}">
        <p14:creationId xmlns:p14="http://schemas.microsoft.com/office/powerpoint/2010/main" val="272185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Feelings of safety have improved in the community. Note, however, that around 30% of people still report not feeling safe after dark in their own neighborhoods.</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8</a:t>
            </a:fld>
            <a:endParaRPr lang="en-US"/>
          </a:p>
        </p:txBody>
      </p:sp>
    </p:spTree>
    <p:extLst>
      <p:ext uri="{BB962C8B-B14F-4D97-AF65-F5344CB8AC3E}">
        <p14:creationId xmlns:p14="http://schemas.microsoft.com/office/powerpoint/2010/main" val="310597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Leaders are viewed more favorably now than in 2012. This includes the City Council, City Administrator, and the Chamber of Commerce. The Mayor was not evaluated in the 2012 survey, but is presently viewed in a favorable manner.</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9</a:t>
            </a:fld>
            <a:endParaRPr lang="en-US"/>
          </a:p>
        </p:txBody>
      </p:sp>
    </p:spTree>
    <p:extLst>
      <p:ext uri="{BB962C8B-B14F-4D97-AF65-F5344CB8AC3E}">
        <p14:creationId xmlns:p14="http://schemas.microsoft.com/office/powerpoint/2010/main" val="228906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continues to be high levels of support for new restaurants in the city. Based on the open-ended questions, American-style, family sit-down restaurants are in the greatest demand.</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10</a:t>
            </a:fld>
            <a:endParaRPr lang="en-US"/>
          </a:p>
        </p:txBody>
      </p:sp>
    </p:spTree>
    <p:extLst>
      <p:ext uri="{BB962C8B-B14F-4D97-AF65-F5344CB8AC3E}">
        <p14:creationId xmlns:p14="http://schemas.microsoft.com/office/powerpoint/2010/main" val="43476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schools continue to provide a quality education for all students.</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11</a:t>
            </a:fld>
            <a:endParaRPr lang="en-US"/>
          </a:p>
        </p:txBody>
      </p:sp>
    </p:spTree>
    <p:extLst>
      <p:ext uri="{BB962C8B-B14F-4D97-AF65-F5344CB8AC3E}">
        <p14:creationId xmlns:p14="http://schemas.microsoft.com/office/powerpoint/2010/main" val="341139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primary sources for community information continue to be the Dakota County Star, the Sioux City Journal, and television. However, the importance of the </a:t>
            </a:r>
            <a:r>
              <a:rPr lang="en-US" sz="1200" kern="1200" dirty="0" err="1" smtClean="0">
                <a:solidFill>
                  <a:schemeClr val="tx1"/>
                </a:solidFill>
                <a:effectLst/>
                <a:latin typeface="+mn-lt"/>
                <a:ea typeface="+mn-ea"/>
                <a:cs typeface="+mn-cs"/>
              </a:rPr>
              <a:t>Mundo</a:t>
            </a:r>
            <a:r>
              <a:rPr lang="en-US" sz="1200" kern="1200" dirty="0" smtClean="0">
                <a:solidFill>
                  <a:schemeClr val="tx1"/>
                </a:solidFill>
                <a:effectLst/>
                <a:latin typeface="+mn-lt"/>
                <a:ea typeface="+mn-ea"/>
                <a:cs typeface="+mn-cs"/>
              </a:rPr>
              <a:t> Latino Newspaper has increased dramatically.</a:t>
            </a:r>
          </a:p>
          <a:p>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12</a:t>
            </a:fld>
            <a:endParaRPr lang="en-US"/>
          </a:p>
        </p:txBody>
      </p:sp>
    </p:spTree>
    <p:extLst>
      <p:ext uri="{BB962C8B-B14F-4D97-AF65-F5344CB8AC3E}">
        <p14:creationId xmlns:p14="http://schemas.microsoft.com/office/powerpoint/2010/main" val="278686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Based on open-ended questions, a number of themes emerged as common.</a:t>
            </a:r>
            <a:endParaRPr lang="en-US" dirty="0"/>
          </a:p>
        </p:txBody>
      </p:sp>
      <p:sp>
        <p:nvSpPr>
          <p:cNvPr id="4" name="Slide Number Placeholder 3"/>
          <p:cNvSpPr>
            <a:spLocks noGrp="1"/>
          </p:cNvSpPr>
          <p:nvPr>
            <p:ph type="sldNum" sz="quarter" idx="10"/>
          </p:nvPr>
        </p:nvSpPr>
        <p:spPr/>
        <p:txBody>
          <a:bodyPr/>
          <a:lstStyle/>
          <a:p>
            <a:fld id="{4C3BDD5F-360F-4756-ACA0-0C327CE9505A}" type="slidenum">
              <a:rPr lang="en-US" smtClean="0"/>
              <a:t>13</a:t>
            </a:fld>
            <a:endParaRPr lang="en-US"/>
          </a:p>
        </p:txBody>
      </p:sp>
    </p:spTree>
    <p:extLst>
      <p:ext uri="{BB962C8B-B14F-4D97-AF65-F5344CB8AC3E}">
        <p14:creationId xmlns:p14="http://schemas.microsoft.com/office/powerpoint/2010/main" val="65235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1BB7E44D-23B5-493F-A891-6320EA61BA17}" type="slidenum">
              <a:rPr lang="en-US" smtClean="0"/>
              <a:pPr/>
              <a:t>‹#›</a:t>
            </a:fld>
            <a:endParaRPr lang="en-US"/>
          </a:p>
        </p:txBody>
      </p:sp>
    </p:spTree>
    <p:extLst>
      <p:ext uri="{BB962C8B-B14F-4D97-AF65-F5344CB8AC3E}">
        <p14:creationId xmlns:p14="http://schemas.microsoft.com/office/powerpoint/2010/main" val="7427905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28099463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646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288728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101580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9299865" cy="132556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49823" y="2156515"/>
            <a:ext cx="4471559" cy="4389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5064" y="2156515"/>
            <a:ext cx="7006936" cy="438975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stretch>
            <a:fillRect/>
          </a:stretch>
        </p:blipFill>
        <p:spPr>
          <a:xfrm>
            <a:off x="9985664" y="0"/>
            <a:ext cx="2206336" cy="2156516"/>
          </a:xfrm>
          <a:prstGeom prst="rect">
            <a:avLst/>
          </a:prstGeom>
        </p:spPr>
      </p:pic>
    </p:spTree>
    <p:extLst>
      <p:ext uri="{BB962C8B-B14F-4D97-AF65-F5344CB8AC3E}">
        <p14:creationId xmlns:p14="http://schemas.microsoft.com/office/powerpoint/2010/main" val="180053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425650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16342542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610600" y="6356350"/>
            <a:ext cx="2743200" cy="365125"/>
          </a:xfrm>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34213940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5649380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7E44D-23B5-493F-A891-6320EA61BA17}" type="slidenum">
              <a:rPr lang="en-US" smtClean="0"/>
              <a:t>‹#›</a:t>
            </a:fld>
            <a:endParaRPr lang="en-US"/>
          </a:p>
        </p:txBody>
      </p:sp>
    </p:spTree>
    <p:extLst>
      <p:ext uri="{BB962C8B-B14F-4D97-AF65-F5344CB8AC3E}">
        <p14:creationId xmlns:p14="http://schemas.microsoft.com/office/powerpoint/2010/main" val="26021988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00"/>
            </a:gs>
            <a:gs pos="75000">
              <a:srgbClr val="CC0000">
                <a:lumMod val="55000"/>
                <a:lumOff val="45000"/>
              </a:srgbClr>
            </a:gs>
            <a:gs pos="83000">
              <a:srgbClr val="CC0000">
                <a:lumMod val="50000"/>
                <a:lumOff val="50000"/>
              </a:srgbClr>
            </a:gs>
            <a:gs pos="100000">
              <a:srgbClr val="CC0000">
                <a:lumMod val="40000"/>
                <a:lumOff val="60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chemeClr val="tx1">
                    <a:lumMod val="75000"/>
                    <a:lumOff val="25000"/>
                  </a:schemeClr>
                </a:solidFill>
              </a:defRPr>
            </a:lvl1pPr>
          </a:lstStyle>
          <a:p>
            <a:fld id="{1BB7E44D-23B5-493F-A891-6320EA61BA17}" type="slidenum">
              <a:rPr lang="en-US" smtClean="0"/>
              <a:pPr/>
              <a:t>‹#›</a:t>
            </a:fld>
            <a:endParaRPr lang="en-US" dirty="0"/>
          </a:p>
        </p:txBody>
      </p:sp>
    </p:spTree>
    <p:extLst>
      <p:ext uri="{BB962C8B-B14F-4D97-AF65-F5344CB8AC3E}">
        <p14:creationId xmlns:p14="http://schemas.microsoft.com/office/powerpoint/2010/main" val="417242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461" y="1652304"/>
            <a:ext cx="9144000" cy="2387600"/>
          </a:xfrm>
        </p:spPr>
        <p:txBody>
          <a:bodyPr>
            <a:noAutofit/>
          </a:bodyPr>
          <a:lstStyle/>
          <a:p>
            <a:r>
              <a:rPr lang="en-US" b="1" dirty="0" smtClean="0">
                <a:solidFill>
                  <a:schemeClr val="bg1"/>
                </a:solidFill>
              </a:rPr>
              <a:t>2015 South Sioux City Community Attitude and Need Assessment </a:t>
            </a:r>
            <a:br>
              <a:rPr lang="en-US" b="1" dirty="0" smtClean="0">
                <a:solidFill>
                  <a:schemeClr val="bg1"/>
                </a:solidFill>
              </a:rPr>
            </a:br>
            <a:r>
              <a:rPr lang="en-US" b="1" dirty="0" smtClean="0">
                <a:solidFill>
                  <a:schemeClr val="bg1"/>
                </a:solidFill>
              </a:rPr>
              <a:t>Surveys Results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932389" y="10355"/>
            <a:ext cx="2259611" cy="2208588"/>
          </a:xfrm>
          <a:prstGeom prst="rect">
            <a:avLst/>
          </a:prstGeom>
        </p:spPr>
      </p:pic>
    </p:spTree>
    <p:extLst>
      <p:ext uri="{BB962C8B-B14F-4D97-AF65-F5344CB8AC3E}">
        <p14:creationId xmlns:p14="http://schemas.microsoft.com/office/powerpoint/2010/main" val="3915891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Living: </a:t>
            </a:r>
            <a:r>
              <a:rPr lang="en-US" sz="3600" b="1" dirty="0" smtClean="0"/>
              <a:t>Would you support another restaurant in South Sioux City?</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2563321134"/>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609229600"/>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6148" name="Picture 4" descr="C:\Users\lnunovero\AppData\Local\Microsoft\Windows\Temporary Internet Files\Content.IE5\AKRA9ZKZ\ist2_6373793-cartoon-chef[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9011" y="1034998"/>
            <a:ext cx="1564105" cy="131137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10</a:t>
            </a:fld>
            <a:endParaRPr lang="en-US"/>
          </a:p>
        </p:txBody>
      </p:sp>
    </p:spTree>
    <p:extLst>
      <p:ext uri="{BB962C8B-B14F-4D97-AF65-F5344CB8AC3E}">
        <p14:creationId xmlns:p14="http://schemas.microsoft.com/office/powerpoint/2010/main" val="3440954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293255"/>
            <a:ext cx="10515600" cy="1524433"/>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South Sioux City Community Schools: </a:t>
            </a:r>
            <a:r>
              <a:rPr lang="en-US" sz="3600" b="1" dirty="0" smtClean="0"/>
              <a:t>Do you believe the schools provide quality education for all students?</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70075824"/>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2701444550"/>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5122" name="Picture 2" descr="C:\Users\lnunovero\AppData\Local\Microsoft\Windows\Temporary Internet Files\Content.IE5\MKN6OS9N\littl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3368" y="1269905"/>
            <a:ext cx="2488588" cy="144441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11</a:t>
            </a:fld>
            <a:endParaRPr lang="en-US"/>
          </a:p>
        </p:txBody>
      </p:sp>
    </p:spTree>
    <p:extLst>
      <p:ext uri="{BB962C8B-B14F-4D97-AF65-F5344CB8AC3E}">
        <p14:creationId xmlns:p14="http://schemas.microsoft.com/office/powerpoint/2010/main" val="170457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51445"/>
            <a:ext cx="10515600" cy="1466244"/>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Other Topics, How Important are the following sources for receiving information about your community: </a:t>
            </a:r>
            <a:r>
              <a:rPr lang="en-US" sz="3600" b="1" dirty="0" err="1" smtClean="0"/>
              <a:t>Mundo</a:t>
            </a:r>
            <a:r>
              <a:rPr lang="en-US" sz="3600" b="1" dirty="0" smtClean="0"/>
              <a:t> Latino Newspaper *</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610287183"/>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17592769"/>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227" y="1451930"/>
            <a:ext cx="2942908" cy="90626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1BB7E44D-23B5-493F-A891-6320EA61BA17}" type="slidenum">
              <a:rPr lang="en-US" smtClean="0"/>
              <a:t>12</a:t>
            </a:fld>
            <a:endParaRPr lang="en-US"/>
          </a:p>
        </p:txBody>
      </p:sp>
    </p:spTree>
    <p:extLst>
      <p:ext uri="{BB962C8B-B14F-4D97-AF65-F5344CB8AC3E}">
        <p14:creationId xmlns:p14="http://schemas.microsoft.com/office/powerpoint/2010/main" val="254228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7691" cy="1325563"/>
          </a:xfrm>
        </p:spPr>
        <p:txBody>
          <a:bodyPr>
            <a:normAutofit fontScale="90000"/>
          </a:bodyPr>
          <a:lstStyle/>
          <a:p>
            <a:r>
              <a:rPr lang="en-US" sz="4800" b="1" dirty="0" smtClean="0">
                <a:solidFill>
                  <a:schemeClr val="bg1"/>
                </a:solidFill>
              </a:rPr>
              <a:t>Community Attitude Survey: Themes</a:t>
            </a:r>
            <a:endParaRPr lang="en-US" sz="4800" b="1" dirty="0">
              <a:solidFill>
                <a:schemeClr val="bg1"/>
              </a:solidFill>
            </a:endParaRPr>
          </a:p>
        </p:txBody>
      </p:sp>
      <p:sp>
        <p:nvSpPr>
          <p:cNvPr id="3" name="Content Placeholder 2"/>
          <p:cNvSpPr>
            <a:spLocks noGrp="1"/>
          </p:cNvSpPr>
          <p:nvPr>
            <p:ph idx="1"/>
          </p:nvPr>
        </p:nvSpPr>
        <p:spPr>
          <a:xfrm>
            <a:off x="838200" y="2218943"/>
            <a:ext cx="10515600" cy="3958020"/>
          </a:xfrm>
        </p:spPr>
        <p:txBody>
          <a:bodyPr>
            <a:normAutofit lnSpcReduction="10000"/>
          </a:bodyPr>
          <a:lstStyle/>
          <a:p>
            <a:r>
              <a:rPr lang="en-US" sz="3200" b="1" dirty="0" smtClean="0">
                <a:solidFill>
                  <a:schemeClr val="bg1"/>
                </a:solidFill>
              </a:rPr>
              <a:t>Poor quality of streets</a:t>
            </a:r>
          </a:p>
          <a:p>
            <a:r>
              <a:rPr lang="en-US" sz="3200" b="1" dirty="0" smtClean="0">
                <a:solidFill>
                  <a:schemeClr val="bg1"/>
                </a:solidFill>
              </a:rPr>
              <a:t>Parking (too many cars parked on streets in some neighborhoods, cars parked across sidewalks and on lawns)</a:t>
            </a:r>
          </a:p>
          <a:p>
            <a:r>
              <a:rPr lang="en-US" sz="3200" b="1" dirty="0" smtClean="0">
                <a:solidFill>
                  <a:schemeClr val="bg1"/>
                </a:solidFill>
              </a:rPr>
              <a:t>Traffic safety (too much speeding, ignoring traffic lights and stop signs)</a:t>
            </a:r>
          </a:p>
          <a:p>
            <a:r>
              <a:rPr lang="en-US" sz="3200" b="1" dirty="0" smtClean="0">
                <a:solidFill>
                  <a:schemeClr val="bg1"/>
                </a:solidFill>
              </a:rPr>
              <a:t>Demand for more sit-down, American-style restaurants</a:t>
            </a:r>
          </a:p>
          <a:p>
            <a:r>
              <a:rPr lang="en-US" sz="3200" b="1" dirty="0" smtClean="0">
                <a:solidFill>
                  <a:schemeClr val="bg1"/>
                </a:solidFill>
              </a:rPr>
              <a:t>Racism (anti-Hispanic and anti-Somalian sentiments in particular)</a:t>
            </a:r>
          </a:p>
          <a:p>
            <a:endParaRPr lang="en-US" sz="3200" b="1" dirty="0">
              <a:solidFill>
                <a:schemeClr val="bg1"/>
              </a:solidFill>
            </a:endParaRPr>
          </a:p>
        </p:txBody>
      </p:sp>
      <p:pic>
        <p:nvPicPr>
          <p:cNvPr id="4" name="Picture 3"/>
          <p:cNvPicPr>
            <a:picLocks noChangeAspect="1"/>
          </p:cNvPicPr>
          <p:nvPr/>
        </p:nvPicPr>
        <p:blipFill>
          <a:blip r:embed="rId3"/>
          <a:stretch>
            <a:fillRect/>
          </a:stretch>
        </p:blipFill>
        <p:spPr>
          <a:xfrm>
            <a:off x="9932389" y="10355"/>
            <a:ext cx="2259611" cy="2208588"/>
          </a:xfrm>
          <a:prstGeom prst="rect">
            <a:avLst/>
          </a:prstGeom>
        </p:spPr>
      </p:pic>
      <p:sp>
        <p:nvSpPr>
          <p:cNvPr id="5" name="Slide Number Placeholder 4"/>
          <p:cNvSpPr>
            <a:spLocks noGrp="1"/>
          </p:cNvSpPr>
          <p:nvPr>
            <p:ph type="sldNum" sz="quarter" idx="12"/>
          </p:nvPr>
        </p:nvSpPr>
        <p:spPr/>
        <p:txBody>
          <a:bodyPr/>
          <a:lstStyle/>
          <a:p>
            <a:fld id="{1BB7E44D-23B5-493F-A891-6320EA61BA17}" type="slidenum">
              <a:rPr lang="en-US" smtClean="0"/>
              <a:t>13</a:t>
            </a:fld>
            <a:endParaRPr lang="en-US"/>
          </a:p>
        </p:txBody>
      </p:sp>
    </p:spTree>
    <p:extLst>
      <p:ext uri="{BB962C8B-B14F-4D97-AF65-F5344CB8AC3E}">
        <p14:creationId xmlns:p14="http://schemas.microsoft.com/office/powerpoint/2010/main" val="132748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461" y="1652304"/>
            <a:ext cx="9144000" cy="2387600"/>
          </a:xfrm>
        </p:spPr>
        <p:txBody>
          <a:bodyPr>
            <a:noAutofit/>
          </a:bodyPr>
          <a:lstStyle/>
          <a:p>
            <a:r>
              <a:rPr lang="en-US" b="1" dirty="0" smtClean="0">
                <a:solidFill>
                  <a:schemeClr val="bg1"/>
                </a:solidFill>
              </a:rPr>
              <a:t>2015 Community Need Assessment Survey Highlights</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932389" y="10355"/>
            <a:ext cx="2259611" cy="2208588"/>
          </a:xfrm>
          <a:prstGeom prst="rect">
            <a:avLst/>
          </a:prstGeom>
        </p:spPr>
      </p:pic>
    </p:spTree>
    <p:extLst>
      <p:ext uri="{BB962C8B-B14F-4D97-AF65-F5344CB8AC3E}">
        <p14:creationId xmlns:p14="http://schemas.microsoft.com/office/powerpoint/2010/main" val="38464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18387"/>
            <a:ext cx="10515600" cy="149930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Services, Law Enforcement: </a:t>
            </a:r>
            <a:r>
              <a:rPr lang="en-US" sz="3600" b="1" dirty="0" smtClean="0"/>
              <a:t>To what extent are the issues listed below a problem within your neighborhood - visible or open air drug sales and/or use</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2212424702"/>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358456138"/>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15</a:t>
            </a:fld>
            <a:endParaRPr lang="en-US"/>
          </a:p>
        </p:txBody>
      </p:sp>
    </p:spTree>
    <p:extLst>
      <p:ext uri="{BB962C8B-B14F-4D97-AF65-F5344CB8AC3E}">
        <p14:creationId xmlns:p14="http://schemas.microsoft.com/office/powerpoint/2010/main" val="1706670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outerShdw blurRad="38100" dist="38100" dir="2700000" algn="tl">
                    <a:srgbClr val="000000">
                      <a:alpha val="43137"/>
                    </a:srgbClr>
                  </a:outerShdw>
                </a:effectLst>
              </a:rPr>
              <a:t>Services, City Administration: </a:t>
            </a:r>
            <a:r>
              <a:rPr lang="en-US" sz="3600" b="1" dirty="0" smtClean="0"/>
              <a:t>Format and clearness of city newsletter. (2012: City newsletter) *</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1394677619"/>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2081077100"/>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7" descr="C:\Users\lnunovero\AppData\Local\Microsoft\Windows\Temporary Internet Files\Content.IE5\7RGSUCJZ\newspap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1270" y="847023"/>
            <a:ext cx="2062425" cy="1569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BB7E44D-23B5-493F-A891-6320EA61BA17}" type="slidenum">
              <a:rPr lang="en-US" smtClean="0"/>
              <a:t>16</a:t>
            </a:fld>
            <a:endParaRPr lang="en-US"/>
          </a:p>
        </p:txBody>
      </p:sp>
    </p:spTree>
    <p:extLst>
      <p:ext uri="{BB962C8B-B14F-4D97-AF65-F5344CB8AC3E}">
        <p14:creationId xmlns:p14="http://schemas.microsoft.com/office/powerpoint/2010/main" val="4290103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outerShdw blurRad="38100" dist="38100" dir="2700000" algn="tl">
                    <a:srgbClr val="000000">
                      <a:alpha val="43137"/>
                    </a:srgbClr>
                  </a:outerShdw>
                </a:effectLst>
              </a:rPr>
              <a:t>Services, Public Works: </a:t>
            </a:r>
            <a:r>
              <a:rPr lang="en-US" sz="3600" b="1" dirty="0" smtClean="0"/>
              <a:t>Electric services – service reliability *</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3459131171"/>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2547186200"/>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1268" name="Picture 4" descr="C:\Users\lnunovero\AppData\Local\Microsoft\Windows\Temporary Internet Files\Content.IE5\D20Q93AY\134677362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9328" y="1168833"/>
            <a:ext cx="692391" cy="114440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lnunovero\AppData\Local\Microsoft\Windows\Temporary Internet Files\Content.IE5\D20Q93AY\Wasser[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5523" y="414171"/>
            <a:ext cx="1146035" cy="189906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17</a:t>
            </a:fld>
            <a:endParaRPr lang="en-US"/>
          </a:p>
        </p:txBody>
      </p:sp>
    </p:spTree>
    <p:extLst>
      <p:ext uri="{BB962C8B-B14F-4D97-AF65-F5344CB8AC3E}">
        <p14:creationId xmlns:p14="http://schemas.microsoft.com/office/powerpoint/2010/main" val="256266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57042"/>
            <a:ext cx="10515600" cy="1573358"/>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Budgetary Issues: </a:t>
            </a:r>
            <a:r>
              <a:rPr lang="en-US" sz="3600" b="1" dirty="0" smtClean="0"/>
              <a:t>Do you favor property tax breaks for attracting new businesses to the area that would pay above average wages?</a:t>
            </a:r>
            <a:endParaRPr lang="en-US" sz="3600" b="1" dirty="0"/>
          </a:p>
        </p:txBody>
      </p:sp>
      <p:sp>
        <p:nvSpPr>
          <p:cNvPr id="3" name="Text Placeholder 2"/>
          <p:cNvSpPr txBox="1">
            <a:spLocks/>
          </p:cNvSpPr>
          <p:nvPr/>
        </p:nvSpPr>
        <p:spPr>
          <a:xfrm>
            <a:off x="839788" y="1780674"/>
            <a:ext cx="5157787" cy="97840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48051"/>
            <a:ext cx="5183188" cy="911024"/>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3220939457"/>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212602164"/>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18</a:t>
            </a:fld>
            <a:endParaRPr lang="en-US"/>
          </a:p>
        </p:txBody>
      </p:sp>
    </p:spTree>
    <p:extLst>
      <p:ext uri="{BB962C8B-B14F-4D97-AF65-F5344CB8AC3E}">
        <p14:creationId xmlns:p14="http://schemas.microsoft.com/office/powerpoint/2010/main" val="3485947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24427"/>
            <a:ext cx="10515600" cy="149326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Budgetary Issues: </a:t>
            </a:r>
            <a:r>
              <a:rPr lang="en-US" sz="3600" b="1" dirty="0" smtClean="0"/>
              <a:t>Would you support eliminating fall and spring cleanup if doing so decreased your monthly sanitation bill by $1.50?</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411936326"/>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307217280"/>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4343" name="Picture 7" descr="C:\Users\lnunovero\AppData\Local\Microsoft\Windows\Temporary Internet Files\Content.IE5\MKN6OS9N\weekly-mailer-CIT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8122" y="1329099"/>
            <a:ext cx="2206006" cy="1206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19</a:t>
            </a:fld>
            <a:endParaRPr lang="en-US"/>
          </a:p>
        </p:txBody>
      </p:sp>
    </p:spTree>
    <p:extLst>
      <p:ext uri="{BB962C8B-B14F-4D97-AF65-F5344CB8AC3E}">
        <p14:creationId xmlns:p14="http://schemas.microsoft.com/office/powerpoint/2010/main" val="289357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7691" cy="1325563"/>
          </a:xfrm>
        </p:spPr>
        <p:txBody>
          <a:bodyPr>
            <a:normAutofit/>
          </a:bodyPr>
          <a:lstStyle/>
          <a:p>
            <a:r>
              <a:rPr lang="en-US" sz="4800" b="1" u="sng" dirty="0" smtClean="0">
                <a:solidFill>
                  <a:schemeClr val="bg1"/>
                </a:solidFill>
              </a:rPr>
              <a:t>Methodology</a:t>
            </a:r>
            <a:endParaRPr lang="en-US" sz="4800" b="1" u="sng" dirty="0">
              <a:solidFill>
                <a:schemeClr val="bg1"/>
              </a:solidFill>
            </a:endParaRPr>
          </a:p>
        </p:txBody>
      </p:sp>
      <p:sp>
        <p:nvSpPr>
          <p:cNvPr id="3" name="Content Placeholder 2"/>
          <p:cNvSpPr>
            <a:spLocks noGrp="1"/>
          </p:cNvSpPr>
          <p:nvPr>
            <p:ph idx="1"/>
          </p:nvPr>
        </p:nvSpPr>
        <p:spPr>
          <a:xfrm>
            <a:off x="712269" y="2295944"/>
            <a:ext cx="11181347" cy="4412863"/>
          </a:xfrm>
        </p:spPr>
        <p:txBody>
          <a:bodyPr>
            <a:normAutofit lnSpcReduction="10000"/>
          </a:bodyPr>
          <a:lstStyle/>
          <a:p>
            <a:r>
              <a:rPr lang="en-US" sz="3200" b="1" dirty="0" smtClean="0">
                <a:solidFill>
                  <a:schemeClr val="bg1"/>
                </a:solidFill>
              </a:rPr>
              <a:t>Surveys were distributed to 1 out of 4 residential addresses</a:t>
            </a:r>
          </a:p>
          <a:p>
            <a:r>
              <a:rPr lang="en-US" sz="3200" b="1" dirty="0" smtClean="0">
                <a:solidFill>
                  <a:schemeClr val="bg1"/>
                </a:solidFill>
              </a:rPr>
              <a:t>288 Surveys were returned and analyzed (Community Attitude = 143, Need Assessment= 145)</a:t>
            </a:r>
          </a:p>
          <a:p>
            <a:r>
              <a:rPr lang="en-US" sz="3200" b="1" dirty="0" smtClean="0">
                <a:solidFill>
                  <a:schemeClr val="bg1"/>
                </a:solidFill>
              </a:rPr>
              <a:t>For multiple choice questions, the percentage of individuals selecting each choice were calculated, graphed, and where possible, contrasted with the 2012 data</a:t>
            </a:r>
          </a:p>
          <a:p>
            <a:r>
              <a:rPr lang="en-US" sz="3200" b="1" dirty="0" smtClean="0">
                <a:solidFill>
                  <a:schemeClr val="bg1"/>
                </a:solidFill>
              </a:rPr>
              <a:t>Common themes were assessed for open-ended responses</a:t>
            </a:r>
          </a:p>
          <a:p>
            <a:r>
              <a:rPr lang="en-US" sz="3200" b="1" dirty="0" smtClean="0">
                <a:solidFill>
                  <a:schemeClr val="bg1"/>
                </a:solidFill>
              </a:rPr>
              <a:t>This presentation will provide highlights from both the frequency data as well as the open-ended question themes.</a:t>
            </a:r>
          </a:p>
          <a:p>
            <a:endParaRPr lang="en-US" sz="3200" b="1" dirty="0" smtClean="0">
              <a:solidFill>
                <a:schemeClr val="bg1"/>
              </a:solidFill>
            </a:endParaRPr>
          </a:p>
        </p:txBody>
      </p:sp>
      <p:pic>
        <p:nvPicPr>
          <p:cNvPr id="4" name="Picture 3"/>
          <p:cNvPicPr>
            <a:picLocks noChangeAspect="1"/>
          </p:cNvPicPr>
          <p:nvPr/>
        </p:nvPicPr>
        <p:blipFill>
          <a:blip r:embed="rId2"/>
          <a:stretch>
            <a:fillRect/>
          </a:stretch>
        </p:blipFill>
        <p:spPr>
          <a:xfrm>
            <a:off x="9932389" y="10355"/>
            <a:ext cx="2259611" cy="2208588"/>
          </a:xfrm>
          <a:prstGeom prst="rect">
            <a:avLst/>
          </a:prstGeom>
        </p:spPr>
      </p:pic>
      <p:sp>
        <p:nvSpPr>
          <p:cNvPr id="5" name="Slide Number Placeholder 4"/>
          <p:cNvSpPr>
            <a:spLocks noGrp="1"/>
          </p:cNvSpPr>
          <p:nvPr>
            <p:ph type="sldNum" sz="quarter" idx="12"/>
          </p:nvPr>
        </p:nvSpPr>
        <p:spPr/>
        <p:txBody>
          <a:bodyPr/>
          <a:lstStyle/>
          <a:p>
            <a:fld id="{1BB7E44D-23B5-493F-A891-6320EA61BA17}" type="slidenum">
              <a:rPr lang="en-US" smtClean="0"/>
              <a:t>2</a:t>
            </a:fld>
            <a:endParaRPr lang="en-US" dirty="0"/>
          </a:p>
        </p:txBody>
      </p:sp>
    </p:spTree>
    <p:extLst>
      <p:ext uri="{BB962C8B-B14F-4D97-AF65-F5344CB8AC3E}">
        <p14:creationId xmlns:p14="http://schemas.microsoft.com/office/powerpoint/2010/main" val="32569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34819"/>
            <a:ext cx="10515600" cy="1482870"/>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Safety and Environmental Issues: </a:t>
            </a:r>
            <a:r>
              <a:rPr lang="en-US" sz="3600" b="1" dirty="0" smtClean="0"/>
              <a:t>Did you know that your community has a storm water management plan?</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3028532360"/>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78988221"/>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20</a:t>
            </a:fld>
            <a:endParaRPr lang="en-US"/>
          </a:p>
        </p:txBody>
      </p:sp>
    </p:spTree>
    <p:extLst>
      <p:ext uri="{BB962C8B-B14F-4D97-AF65-F5344CB8AC3E}">
        <p14:creationId xmlns:p14="http://schemas.microsoft.com/office/powerpoint/2010/main" val="555902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407555"/>
            <a:ext cx="10515600" cy="1590578"/>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Safety and Environmental Issues: </a:t>
            </a:r>
            <a:r>
              <a:rPr lang="en-US" sz="3600" b="1" dirty="0" smtClean="0"/>
              <a:t>Do you think a plastic bag ban would be effective in South Sioux City?</a:t>
            </a:r>
            <a:endParaRPr lang="en-US" sz="3600" b="1" dirty="0"/>
          </a:p>
        </p:txBody>
      </p:sp>
      <p:sp>
        <p:nvSpPr>
          <p:cNvPr id="3" name="Text Placeholder 2"/>
          <p:cNvSpPr txBox="1">
            <a:spLocks/>
          </p:cNvSpPr>
          <p:nvPr/>
        </p:nvSpPr>
        <p:spPr>
          <a:xfrm>
            <a:off x="839788" y="1935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Content Placeholder 3"/>
          <p:cNvSpPr txBox="1">
            <a:spLocks/>
          </p:cNvSpPr>
          <p:nvPr/>
        </p:nvSpPr>
        <p:spPr>
          <a:xfrm>
            <a:off x="839788" y="2632075"/>
            <a:ext cx="5157787" cy="3684588"/>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No data</a:t>
            </a:r>
            <a:endParaRPr lang="en-US" b="1" dirty="0"/>
          </a:p>
        </p:txBody>
      </p:sp>
      <p:sp>
        <p:nvSpPr>
          <p:cNvPr id="5" name="Text Placeholder 4"/>
          <p:cNvSpPr txBox="1">
            <a:spLocks/>
          </p:cNvSpPr>
          <p:nvPr/>
        </p:nvSpPr>
        <p:spPr>
          <a:xfrm>
            <a:off x="6172200" y="1935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6" name="Content Placeholder 6"/>
          <p:cNvGraphicFramePr>
            <a:graphicFrameLocks/>
          </p:cNvGraphicFramePr>
          <p:nvPr>
            <p:extLst>
              <p:ext uri="{D42A27DB-BD31-4B8C-83A1-F6EECF244321}">
                <p14:modId xmlns:p14="http://schemas.microsoft.com/office/powerpoint/2010/main" val="597801414"/>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21</a:t>
            </a:fld>
            <a:endParaRPr lang="en-US"/>
          </a:p>
        </p:txBody>
      </p:sp>
    </p:spTree>
    <p:extLst>
      <p:ext uri="{BB962C8B-B14F-4D97-AF65-F5344CB8AC3E}">
        <p14:creationId xmlns:p14="http://schemas.microsoft.com/office/powerpoint/2010/main" val="1472192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Living: </a:t>
            </a:r>
            <a:r>
              <a:rPr lang="en-US" sz="3600" b="1" dirty="0" smtClean="0"/>
              <a:t>Does your community have adequate housing for the elderly?</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3598665915"/>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2769988618"/>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3314" name="Picture 2" descr="C:\Users\lnunovero\AppData\Local\Microsoft\Windows\Temporary Internet Files\Content.IE5\7RGSUCJZ\hom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6396" y="597383"/>
            <a:ext cx="1281974" cy="128197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lnunovero\AppData\Local\Microsoft\Windows\Temporary Internet Files\Content.IE5\7RGSUCJZ\hom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486" y="1238370"/>
            <a:ext cx="962951" cy="9629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22</a:t>
            </a:fld>
            <a:endParaRPr lang="en-US"/>
          </a:p>
        </p:txBody>
      </p:sp>
    </p:spTree>
    <p:extLst>
      <p:ext uri="{BB962C8B-B14F-4D97-AF65-F5344CB8AC3E}">
        <p14:creationId xmlns:p14="http://schemas.microsoft.com/office/powerpoint/2010/main" val="3081529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839788" y="1935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8" name="Text Placeholder 4"/>
          <p:cNvSpPr txBox="1">
            <a:spLocks/>
          </p:cNvSpPr>
          <p:nvPr/>
        </p:nvSpPr>
        <p:spPr>
          <a:xfrm>
            <a:off x="6172200" y="1935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9" name="Content Placeholder 6"/>
          <p:cNvGraphicFramePr>
            <a:graphicFrameLocks/>
          </p:cNvGraphicFramePr>
          <p:nvPr>
            <p:extLst>
              <p:ext uri="{D42A27DB-BD31-4B8C-83A1-F6EECF244321}">
                <p14:modId xmlns:p14="http://schemas.microsoft.com/office/powerpoint/2010/main" val="4179338085"/>
              </p:ext>
            </p:extLst>
          </p:nvPr>
        </p:nvGraphicFramePr>
        <p:xfrm>
          <a:off x="6172200" y="248582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3420655804"/>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39788" y="365125"/>
            <a:ext cx="10515600" cy="159914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Tax Reduction: </a:t>
            </a:r>
            <a:r>
              <a:rPr lang="en-US" sz="3600" b="1" dirty="0" smtClean="0"/>
              <a:t>To keep taxes low would you support – expanding the sharing of services by the city, school, and county?</a:t>
            </a:r>
            <a:endParaRPr lang="en-US" sz="3600" b="1" dirty="0"/>
          </a:p>
        </p:txBody>
      </p:sp>
      <p:sp>
        <p:nvSpPr>
          <p:cNvPr id="2" name="Slide Number Placeholder 1"/>
          <p:cNvSpPr>
            <a:spLocks noGrp="1"/>
          </p:cNvSpPr>
          <p:nvPr>
            <p:ph type="sldNum" sz="quarter" idx="12"/>
          </p:nvPr>
        </p:nvSpPr>
        <p:spPr/>
        <p:txBody>
          <a:bodyPr/>
          <a:lstStyle/>
          <a:p>
            <a:fld id="{1BB7E44D-23B5-493F-A891-6320EA61BA17}" type="slidenum">
              <a:rPr lang="en-US" smtClean="0"/>
              <a:t>23</a:t>
            </a:fld>
            <a:endParaRPr lang="en-US"/>
          </a:p>
        </p:txBody>
      </p:sp>
    </p:spTree>
    <p:extLst>
      <p:ext uri="{BB962C8B-B14F-4D97-AF65-F5344CB8AC3E}">
        <p14:creationId xmlns:p14="http://schemas.microsoft.com/office/powerpoint/2010/main" val="4261022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39788" y="2062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2062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636117692"/>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87087577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839788" y="355600"/>
            <a:ext cx="10515600" cy="176106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SSC Community Schools: </a:t>
            </a:r>
            <a:r>
              <a:rPr lang="en-US" sz="3600" b="1" dirty="0" smtClean="0"/>
              <a:t>How much emphasis should the schools be placing on – prevention programs for drug/alcohol abuse?</a:t>
            </a:r>
            <a:endParaRPr lang="en-US" sz="3600" b="1" dirty="0"/>
          </a:p>
        </p:txBody>
      </p:sp>
      <p:sp>
        <p:nvSpPr>
          <p:cNvPr id="2" name="Slide Number Placeholder 1"/>
          <p:cNvSpPr>
            <a:spLocks noGrp="1"/>
          </p:cNvSpPr>
          <p:nvPr>
            <p:ph type="sldNum" sz="quarter" idx="12"/>
          </p:nvPr>
        </p:nvSpPr>
        <p:spPr/>
        <p:txBody>
          <a:bodyPr/>
          <a:lstStyle/>
          <a:p>
            <a:fld id="{1BB7E44D-23B5-493F-A891-6320EA61BA17}" type="slidenum">
              <a:rPr lang="en-US" smtClean="0"/>
              <a:t>24</a:t>
            </a:fld>
            <a:endParaRPr lang="en-US"/>
          </a:p>
        </p:txBody>
      </p:sp>
    </p:spTree>
    <p:extLst>
      <p:ext uri="{BB962C8B-B14F-4D97-AF65-F5344CB8AC3E}">
        <p14:creationId xmlns:p14="http://schemas.microsoft.com/office/powerpoint/2010/main" val="2913621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839788" y="2189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8" name="Text Placeholder 4"/>
          <p:cNvSpPr txBox="1">
            <a:spLocks/>
          </p:cNvSpPr>
          <p:nvPr/>
        </p:nvSpPr>
        <p:spPr>
          <a:xfrm>
            <a:off x="6172200" y="2189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9" name="Content Placeholder 6"/>
          <p:cNvGraphicFramePr>
            <a:graphicFrameLocks/>
          </p:cNvGraphicFramePr>
          <p:nvPr>
            <p:extLst>
              <p:ext uri="{D42A27DB-BD31-4B8C-83A1-F6EECF244321}">
                <p14:modId xmlns:p14="http://schemas.microsoft.com/office/powerpoint/2010/main" val="430945562"/>
              </p:ext>
            </p:extLst>
          </p:nvPr>
        </p:nvGraphicFramePr>
        <p:xfrm>
          <a:off x="6172200" y="2759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7975387"/>
              </p:ext>
            </p:extLst>
          </p:nvPr>
        </p:nvGraphicFramePr>
        <p:xfrm>
          <a:off x="839788" y="2759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39788" y="254001"/>
            <a:ext cx="10515600" cy="202622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SSC Community Schools: </a:t>
            </a:r>
            <a:r>
              <a:rPr lang="en-US" sz="3600" b="1" dirty="0" smtClean="0"/>
              <a:t>How much emphasis should the schools be placing on – programs for students whose native language is not English (ELL/ESL)?</a:t>
            </a:r>
            <a:endParaRPr lang="en-US" sz="3600" b="1" dirty="0"/>
          </a:p>
        </p:txBody>
      </p:sp>
      <p:pic>
        <p:nvPicPr>
          <p:cNvPr id="10242" name="Picture 2" descr="C:\Users\lnunovero\AppData\Local\Microsoft\Windows\Temporary Internet Files\Content.IE5\AKRA9ZKZ\logo[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5121" y="1286350"/>
            <a:ext cx="1790267" cy="16589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B7E44D-23B5-493F-A891-6320EA61BA17}" type="slidenum">
              <a:rPr lang="en-US" smtClean="0"/>
              <a:t>25</a:t>
            </a:fld>
            <a:endParaRPr lang="en-US"/>
          </a:p>
        </p:txBody>
      </p:sp>
    </p:spTree>
    <p:extLst>
      <p:ext uri="{BB962C8B-B14F-4D97-AF65-F5344CB8AC3E}">
        <p14:creationId xmlns:p14="http://schemas.microsoft.com/office/powerpoint/2010/main" val="193886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7691" cy="1325563"/>
          </a:xfrm>
        </p:spPr>
        <p:txBody>
          <a:bodyPr>
            <a:normAutofit fontScale="90000"/>
          </a:bodyPr>
          <a:lstStyle/>
          <a:p>
            <a:r>
              <a:rPr lang="en-US" sz="4800" b="1" dirty="0" smtClean="0">
                <a:solidFill>
                  <a:schemeClr val="bg1"/>
                </a:solidFill>
              </a:rPr>
              <a:t>Community Need Assessment Survey: Themes</a:t>
            </a:r>
            <a:endParaRPr lang="en-US" sz="4800" b="1" dirty="0">
              <a:solidFill>
                <a:schemeClr val="bg1"/>
              </a:solidFill>
            </a:endParaRPr>
          </a:p>
        </p:txBody>
      </p:sp>
      <p:sp>
        <p:nvSpPr>
          <p:cNvPr id="3" name="Content Placeholder 2"/>
          <p:cNvSpPr>
            <a:spLocks noGrp="1"/>
          </p:cNvSpPr>
          <p:nvPr>
            <p:ph idx="1"/>
          </p:nvPr>
        </p:nvSpPr>
        <p:spPr>
          <a:xfrm>
            <a:off x="838200" y="2218943"/>
            <a:ext cx="10515600" cy="3958020"/>
          </a:xfrm>
        </p:spPr>
        <p:txBody>
          <a:bodyPr>
            <a:normAutofit fontScale="92500"/>
          </a:bodyPr>
          <a:lstStyle/>
          <a:p>
            <a:r>
              <a:rPr lang="en-US" sz="3200" b="1" dirty="0" smtClean="0">
                <a:solidFill>
                  <a:schemeClr val="bg1"/>
                </a:solidFill>
              </a:rPr>
              <a:t>Poor quality roads</a:t>
            </a:r>
          </a:p>
          <a:p>
            <a:r>
              <a:rPr lang="en-US" sz="3200" b="1" dirty="0" smtClean="0">
                <a:solidFill>
                  <a:schemeClr val="bg1"/>
                </a:solidFill>
              </a:rPr>
              <a:t>Problems with street parking</a:t>
            </a:r>
          </a:p>
          <a:p>
            <a:r>
              <a:rPr lang="en-US" sz="3200" b="1" dirty="0" smtClean="0">
                <a:solidFill>
                  <a:schemeClr val="bg1"/>
                </a:solidFill>
              </a:rPr>
              <a:t>Housing (availability, affordability, the elderly)</a:t>
            </a:r>
          </a:p>
          <a:p>
            <a:r>
              <a:rPr lang="en-US" sz="3200" b="1" dirty="0" smtClean="0">
                <a:solidFill>
                  <a:schemeClr val="bg1"/>
                </a:solidFill>
              </a:rPr>
              <a:t>Vandalism and graffiti</a:t>
            </a:r>
          </a:p>
          <a:p>
            <a:r>
              <a:rPr lang="en-US" sz="3200" b="1" dirty="0">
                <a:solidFill>
                  <a:schemeClr val="bg1"/>
                </a:solidFill>
              </a:rPr>
              <a:t>Maintenance of private property needs to be improved</a:t>
            </a:r>
          </a:p>
          <a:p>
            <a:r>
              <a:rPr lang="en-US" sz="3200" b="1" dirty="0" smtClean="0">
                <a:solidFill>
                  <a:schemeClr val="bg1"/>
                </a:solidFill>
              </a:rPr>
              <a:t>Ordinances are not being enforced (especially traffic and noise)</a:t>
            </a:r>
          </a:p>
          <a:p>
            <a:r>
              <a:rPr lang="en-US" sz="3200" b="1" dirty="0" smtClean="0">
                <a:solidFill>
                  <a:schemeClr val="bg1"/>
                </a:solidFill>
              </a:rPr>
              <a:t>Schools/education need to be improved</a:t>
            </a:r>
          </a:p>
        </p:txBody>
      </p:sp>
      <p:pic>
        <p:nvPicPr>
          <p:cNvPr id="4" name="Picture 3"/>
          <p:cNvPicPr>
            <a:picLocks noChangeAspect="1"/>
          </p:cNvPicPr>
          <p:nvPr/>
        </p:nvPicPr>
        <p:blipFill>
          <a:blip r:embed="rId3"/>
          <a:stretch>
            <a:fillRect/>
          </a:stretch>
        </p:blipFill>
        <p:spPr>
          <a:xfrm>
            <a:off x="9932389" y="10355"/>
            <a:ext cx="2259611" cy="2208588"/>
          </a:xfrm>
          <a:prstGeom prst="rect">
            <a:avLst/>
          </a:prstGeom>
        </p:spPr>
      </p:pic>
      <p:sp>
        <p:nvSpPr>
          <p:cNvPr id="5" name="Slide Number Placeholder 4"/>
          <p:cNvSpPr>
            <a:spLocks noGrp="1"/>
          </p:cNvSpPr>
          <p:nvPr>
            <p:ph type="sldNum" sz="quarter" idx="12"/>
          </p:nvPr>
        </p:nvSpPr>
        <p:spPr/>
        <p:txBody>
          <a:bodyPr/>
          <a:lstStyle/>
          <a:p>
            <a:fld id="{1BB7E44D-23B5-493F-A891-6320EA61BA17}" type="slidenum">
              <a:rPr lang="en-US" smtClean="0"/>
              <a:t>26</a:t>
            </a:fld>
            <a:endParaRPr lang="en-US"/>
          </a:p>
        </p:txBody>
      </p:sp>
    </p:spTree>
    <p:extLst>
      <p:ext uri="{BB962C8B-B14F-4D97-AF65-F5344CB8AC3E}">
        <p14:creationId xmlns:p14="http://schemas.microsoft.com/office/powerpoint/2010/main" val="155368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40" y="336885"/>
            <a:ext cx="9215752" cy="1353804"/>
          </a:xfrm>
        </p:spPr>
        <p:txBody>
          <a:bodyPr>
            <a:normAutofit/>
          </a:bodyPr>
          <a:lstStyle/>
          <a:p>
            <a:r>
              <a:rPr lang="en-US" sz="4800" b="1" u="sng" dirty="0" smtClean="0">
                <a:solidFill>
                  <a:schemeClr val="bg1"/>
                </a:solidFill>
              </a:rPr>
              <a:t>Census (</a:t>
            </a:r>
            <a:r>
              <a:rPr lang="en-US" sz="4800" b="1" u="sng" dirty="0">
                <a:solidFill>
                  <a:schemeClr val="bg1"/>
                </a:solidFill>
              </a:rPr>
              <a:t>2014 Population Estimate</a:t>
            </a:r>
            <a:r>
              <a:rPr lang="en-US" sz="4800" b="1" u="sng" dirty="0" smtClean="0">
                <a:solidFill>
                  <a:schemeClr val="bg1"/>
                </a:solidFill>
              </a:rPr>
              <a:t>)</a:t>
            </a:r>
            <a:endParaRPr lang="en-US" sz="4800" b="1" u="sng" dirty="0">
              <a:solidFill>
                <a:schemeClr val="bg1"/>
              </a:solidFill>
            </a:endParaRPr>
          </a:p>
        </p:txBody>
      </p:sp>
      <p:sp>
        <p:nvSpPr>
          <p:cNvPr id="3" name="Content Placeholder 2"/>
          <p:cNvSpPr>
            <a:spLocks noGrp="1"/>
          </p:cNvSpPr>
          <p:nvPr>
            <p:ph idx="1"/>
          </p:nvPr>
        </p:nvSpPr>
        <p:spPr>
          <a:xfrm>
            <a:off x="327258" y="1540042"/>
            <a:ext cx="11309685" cy="5072514"/>
          </a:xfrm>
        </p:spPr>
        <p:txBody>
          <a:bodyPr>
            <a:normAutofit/>
          </a:bodyPr>
          <a:lstStyle/>
          <a:p>
            <a:pPr algn="ctr"/>
            <a:r>
              <a:rPr lang="en-US" sz="3000" b="1" dirty="0">
                <a:solidFill>
                  <a:schemeClr val="bg1"/>
                </a:solidFill>
              </a:rPr>
              <a:t>Population =  </a:t>
            </a:r>
            <a:r>
              <a:rPr lang="en-US" sz="4000" b="1" dirty="0">
                <a:solidFill>
                  <a:schemeClr val="bg1"/>
                </a:solidFill>
              </a:rPr>
              <a:t>13,360</a:t>
            </a:r>
          </a:p>
          <a:p>
            <a:pPr>
              <a:lnSpc>
                <a:spcPct val="80000"/>
              </a:lnSpc>
            </a:pPr>
            <a:endParaRPr lang="en-US" sz="3000" b="1" dirty="0" smtClean="0">
              <a:solidFill>
                <a:schemeClr val="bg1"/>
              </a:solidFill>
            </a:endParaRPr>
          </a:p>
          <a:p>
            <a:pPr marL="0" indent="0">
              <a:lnSpc>
                <a:spcPct val="80000"/>
              </a:lnSpc>
              <a:buNone/>
            </a:pPr>
            <a:endParaRPr lang="en-US" sz="3000" b="1" dirty="0" smtClean="0">
              <a:solidFill>
                <a:schemeClr val="bg1"/>
              </a:solidFill>
            </a:endParaRPr>
          </a:p>
          <a:p>
            <a:pPr marL="0" indent="0">
              <a:lnSpc>
                <a:spcPct val="80000"/>
              </a:lnSpc>
              <a:buNone/>
            </a:pPr>
            <a:endParaRPr lang="en-US" sz="3000" b="1" dirty="0">
              <a:solidFill>
                <a:schemeClr val="bg1"/>
              </a:solidFill>
            </a:endParaRPr>
          </a:p>
          <a:p>
            <a:pPr>
              <a:lnSpc>
                <a:spcPct val="80000"/>
              </a:lnSpc>
            </a:pPr>
            <a:r>
              <a:rPr lang="en-US" sz="3000" b="1" dirty="0">
                <a:solidFill>
                  <a:schemeClr val="bg1"/>
                </a:solidFill>
              </a:rPr>
              <a:t>Median Household </a:t>
            </a:r>
            <a:r>
              <a:rPr lang="en-US" sz="3000" b="1" dirty="0" smtClean="0">
                <a:solidFill>
                  <a:schemeClr val="bg1"/>
                </a:solidFill>
              </a:rPr>
              <a:t>Income = </a:t>
            </a:r>
            <a:r>
              <a:rPr lang="en-US" sz="4000" b="1" dirty="0">
                <a:solidFill>
                  <a:schemeClr val="bg1"/>
                </a:solidFill>
              </a:rPr>
              <a:t>$ 40,975</a:t>
            </a:r>
          </a:p>
          <a:p>
            <a:pPr marL="0" indent="0">
              <a:lnSpc>
                <a:spcPct val="80000"/>
              </a:lnSpc>
              <a:buNone/>
            </a:pPr>
            <a:endParaRPr lang="en-US" sz="3000" b="1" dirty="0" smtClean="0">
              <a:solidFill>
                <a:schemeClr val="bg1"/>
              </a:solidFill>
            </a:endParaRPr>
          </a:p>
          <a:p>
            <a:pPr marL="0" indent="0" algn="ctr">
              <a:lnSpc>
                <a:spcPct val="80000"/>
              </a:lnSpc>
              <a:buNone/>
            </a:pPr>
            <a:endParaRPr lang="en-US" sz="3000" b="1" dirty="0" smtClean="0">
              <a:solidFill>
                <a:schemeClr val="bg1"/>
              </a:solidFill>
            </a:endParaRPr>
          </a:p>
          <a:p>
            <a:pPr marL="0" indent="0" algn="ctr">
              <a:lnSpc>
                <a:spcPct val="80000"/>
              </a:lnSpc>
              <a:buNone/>
            </a:pPr>
            <a:endParaRPr lang="en-US" sz="3000" b="1" dirty="0">
              <a:solidFill>
                <a:schemeClr val="bg1"/>
              </a:solidFill>
            </a:endParaRPr>
          </a:p>
          <a:p>
            <a:pPr algn="r">
              <a:lnSpc>
                <a:spcPct val="80000"/>
              </a:lnSpc>
            </a:pPr>
            <a:r>
              <a:rPr lang="en-US" sz="3000" b="1" dirty="0" smtClean="0">
                <a:solidFill>
                  <a:schemeClr val="bg1"/>
                </a:solidFill>
              </a:rPr>
              <a:t>Educational: Percent </a:t>
            </a:r>
            <a:r>
              <a:rPr lang="en-US" sz="3000" b="1" dirty="0">
                <a:solidFill>
                  <a:schemeClr val="bg1"/>
                </a:solidFill>
              </a:rPr>
              <a:t>high school graduate or </a:t>
            </a:r>
            <a:r>
              <a:rPr lang="en-US" sz="3000" b="1" dirty="0" smtClean="0">
                <a:solidFill>
                  <a:schemeClr val="bg1"/>
                </a:solidFill>
              </a:rPr>
              <a:t>higher =  </a:t>
            </a:r>
            <a:r>
              <a:rPr lang="en-US" sz="4000" b="1" dirty="0" smtClean="0">
                <a:solidFill>
                  <a:schemeClr val="bg1"/>
                </a:solidFill>
              </a:rPr>
              <a:t>65.7 </a:t>
            </a:r>
            <a:r>
              <a:rPr lang="en-US" sz="4000" b="1" dirty="0">
                <a:solidFill>
                  <a:schemeClr val="bg1"/>
                </a:solidFill>
              </a:rPr>
              <a:t>%</a:t>
            </a:r>
          </a:p>
          <a:p>
            <a:pPr algn="ctr"/>
            <a:endParaRPr lang="en-US" sz="3200" b="1" dirty="0"/>
          </a:p>
          <a:p>
            <a:endParaRPr lang="en-US" sz="3200" b="1" dirty="0" smtClean="0">
              <a:solidFill>
                <a:schemeClr val="bg1"/>
              </a:solidFill>
            </a:endParaRPr>
          </a:p>
        </p:txBody>
      </p:sp>
      <p:pic>
        <p:nvPicPr>
          <p:cNvPr id="4" name="Picture 3"/>
          <p:cNvPicPr>
            <a:picLocks noChangeAspect="1"/>
          </p:cNvPicPr>
          <p:nvPr/>
        </p:nvPicPr>
        <p:blipFill>
          <a:blip r:embed="rId3"/>
          <a:stretch>
            <a:fillRect/>
          </a:stretch>
        </p:blipFill>
        <p:spPr>
          <a:xfrm>
            <a:off x="9932389" y="10355"/>
            <a:ext cx="2259611" cy="2208588"/>
          </a:xfrm>
          <a:prstGeom prst="rect">
            <a:avLst/>
          </a:prstGeom>
        </p:spPr>
      </p:pic>
      <p:pic>
        <p:nvPicPr>
          <p:cNvPr id="1027" name="Picture 3" descr="C:\Users\lnunovero\AppData\Local\Microsoft\Windows\Temporary Internet Files\Content.IE5\AKRA9ZKZ\people-309096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144" y="1616427"/>
            <a:ext cx="1857675" cy="1078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nunovero\AppData\Local\Microsoft\Windows\Temporary Internet Files\Content.IE5\7RGSUCJZ\Graduate_clip_ar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741" y="5043638"/>
            <a:ext cx="947994" cy="1366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lnunovero\AppData\Local\Microsoft\Windows\Temporary Internet Files\Content.IE5\1NN6X8W8\rodentia-icons_user-hom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2826" y="2791327"/>
            <a:ext cx="1776801" cy="150154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BB7E44D-23B5-493F-A891-6320EA61BA17}" type="slidenum">
              <a:rPr lang="en-US" smtClean="0"/>
              <a:t>3</a:t>
            </a:fld>
            <a:endParaRPr lang="en-US"/>
          </a:p>
        </p:txBody>
      </p:sp>
    </p:spTree>
    <p:extLst>
      <p:ext uri="{BB962C8B-B14F-4D97-AF65-F5344CB8AC3E}">
        <p14:creationId xmlns:p14="http://schemas.microsoft.com/office/powerpoint/2010/main" val="141265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87691" cy="1325563"/>
          </a:xfrm>
        </p:spPr>
        <p:txBody>
          <a:bodyPr>
            <a:normAutofit/>
          </a:bodyPr>
          <a:lstStyle/>
          <a:p>
            <a:r>
              <a:rPr lang="en-US" sz="4800" b="1" u="sng" dirty="0" smtClean="0">
                <a:solidFill>
                  <a:schemeClr val="bg1"/>
                </a:solidFill>
              </a:rPr>
              <a:t>Demographics (2015)</a:t>
            </a:r>
            <a:endParaRPr lang="en-US" sz="4800" b="1" u="sng" dirty="0">
              <a:solidFill>
                <a:schemeClr val="bg1"/>
              </a:solidFill>
            </a:endParaRPr>
          </a:p>
        </p:txBody>
      </p:sp>
      <p:sp>
        <p:nvSpPr>
          <p:cNvPr id="3" name="Content Placeholder 2"/>
          <p:cNvSpPr>
            <a:spLocks noGrp="1"/>
          </p:cNvSpPr>
          <p:nvPr>
            <p:ph idx="1"/>
          </p:nvPr>
        </p:nvSpPr>
        <p:spPr>
          <a:xfrm>
            <a:off x="838200" y="2218943"/>
            <a:ext cx="10515600" cy="3958020"/>
          </a:xfrm>
        </p:spPr>
        <p:txBody>
          <a:bodyPr>
            <a:normAutofit/>
          </a:bodyPr>
          <a:lstStyle/>
          <a:p>
            <a:pPr marL="0" indent="0">
              <a:buNone/>
            </a:pPr>
            <a:r>
              <a:rPr lang="en-US" sz="3200" b="1" dirty="0" smtClean="0">
                <a:solidFill>
                  <a:schemeClr val="bg1"/>
                </a:solidFill>
              </a:rPr>
              <a:t>Respondents generally:</a:t>
            </a:r>
          </a:p>
          <a:p>
            <a:r>
              <a:rPr lang="en-US" sz="3200" b="1" dirty="0" smtClean="0">
                <a:solidFill>
                  <a:schemeClr val="bg1"/>
                </a:solidFill>
              </a:rPr>
              <a:t>Own their home</a:t>
            </a:r>
          </a:p>
          <a:p>
            <a:r>
              <a:rPr lang="en-US" sz="3200" b="1" dirty="0" smtClean="0">
                <a:solidFill>
                  <a:schemeClr val="bg1"/>
                </a:solidFill>
              </a:rPr>
              <a:t>Have access to the internet at home</a:t>
            </a:r>
          </a:p>
          <a:p>
            <a:r>
              <a:rPr lang="en-US" sz="3200" b="1" dirty="0" smtClean="0">
                <a:solidFill>
                  <a:schemeClr val="bg1"/>
                </a:solidFill>
              </a:rPr>
              <a:t>Have lived in the community for more than 5 years</a:t>
            </a:r>
          </a:p>
          <a:p>
            <a:r>
              <a:rPr lang="en-US" sz="3200" b="1" dirty="0" smtClean="0">
                <a:solidFill>
                  <a:schemeClr val="bg1"/>
                </a:solidFill>
              </a:rPr>
              <a:t>Are currently married</a:t>
            </a:r>
          </a:p>
          <a:p>
            <a:r>
              <a:rPr lang="en-US" sz="3200" b="1" dirty="0" smtClean="0">
                <a:solidFill>
                  <a:schemeClr val="bg1"/>
                </a:solidFill>
              </a:rPr>
              <a:t>Are predominantly Caucasian (Hispanic/Latino, 2</a:t>
            </a:r>
            <a:r>
              <a:rPr lang="en-US" sz="3200" b="1" baseline="30000" dirty="0" smtClean="0">
                <a:solidFill>
                  <a:schemeClr val="bg1"/>
                </a:solidFill>
              </a:rPr>
              <a:t>nd</a:t>
            </a:r>
            <a:r>
              <a:rPr lang="en-US" sz="3200" b="1" dirty="0" smtClean="0">
                <a:solidFill>
                  <a:schemeClr val="bg1"/>
                </a:solidFill>
              </a:rPr>
              <a:t>)</a:t>
            </a:r>
          </a:p>
          <a:p>
            <a:endParaRPr lang="en-US" sz="3200" b="1" dirty="0" smtClean="0">
              <a:solidFill>
                <a:schemeClr val="bg1"/>
              </a:solidFill>
            </a:endParaRPr>
          </a:p>
        </p:txBody>
      </p:sp>
      <p:pic>
        <p:nvPicPr>
          <p:cNvPr id="4" name="Picture 3"/>
          <p:cNvPicPr>
            <a:picLocks noChangeAspect="1"/>
          </p:cNvPicPr>
          <p:nvPr/>
        </p:nvPicPr>
        <p:blipFill>
          <a:blip r:embed="rId2"/>
          <a:stretch>
            <a:fillRect/>
          </a:stretch>
        </p:blipFill>
        <p:spPr>
          <a:xfrm>
            <a:off x="9932389" y="10355"/>
            <a:ext cx="2259611" cy="2208588"/>
          </a:xfrm>
          <a:prstGeom prst="rect">
            <a:avLst/>
          </a:prstGeom>
        </p:spPr>
      </p:pic>
      <p:sp>
        <p:nvSpPr>
          <p:cNvPr id="5" name="Slide Number Placeholder 4"/>
          <p:cNvSpPr>
            <a:spLocks noGrp="1"/>
          </p:cNvSpPr>
          <p:nvPr>
            <p:ph type="sldNum" sz="quarter" idx="12"/>
          </p:nvPr>
        </p:nvSpPr>
        <p:spPr/>
        <p:txBody>
          <a:bodyPr/>
          <a:lstStyle/>
          <a:p>
            <a:fld id="{1BB7E44D-23B5-493F-A891-6320EA61BA17}" type="slidenum">
              <a:rPr lang="en-US" smtClean="0"/>
              <a:t>4</a:t>
            </a:fld>
            <a:endParaRPr lang="en-US"/>
          </a:p>
        </p:txBody>
      </p:sp>
    </p:spTree>
    <p:extLst>
      <p:ext uri="{BB962C8B-B14F-4D97-AF65-F5344CB8AC3E}">
        <p14:creationId xmlns:p14="http://schemas.microsoft.com/office/powerpoint/2010/main" val="1602060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461" y="1652304"/>
            <a:ext cx="9144000" cy="2387600"/>
          </a:xfrm>
        </p:spPr>
        <p:txBody>
          <a:bodyPr>
            <a:noAutofit/>
          </a:bodyPr>
          <a:lstStyle/>
          <a:p>
            <a:r>
              <a:rPr lang="en-US" b="1" dirty="0" smtClean="0">
                <a:solidFill>
                  <a:schemeClr val="bg1"/>
                </a:solidFill>
              </a:rPr>
              <a:t>2015 Community Attitude Survey Highlights</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932389" y="10355"/>
            <a:ext cx="2259611" cy="2208588"/>
          </a:xfrm>
          <a:prstGeom prst="rect">
            <a:avLst/>
          </a:prstGeom>
        </p:spPr>
      </p:pic>
    </p:spTree>
    <p:extLst>
      <p:ext uri="{BB962C8B-B14F-4D97-AF65-F5344CB8AC3E}">
        <p14:creationId xmlns:p14="http://schemas.microsoft.com/office/powerpoint/2010/main" val="230730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59757"/>
            <a:ext cx="10515600" cy="145793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Services, General: </a:t>
            </a:r>
            <a:r>
              <a:rPr lang="en-US" sz="3600" b="1" dirty="0" smtClean="0"/>
              <a:t>Overall quality of life in South Sioux City. (2012: The community as an overall place to live and raise a family) *</a:t>
            </a:r>
            <a:endParaRPr lang="en-US" sz="3600" b="1" dirty="0"/>
          </a:p>
        </p:txBody>
      </p:sp>
      <p:sp>
        <p:nvSpPr>
          <p:cNvPr id="3" name="Text Placeholder 2"/>
          <p:cNvSpPr txBox="1">
            <a:spLocks/>
          </p:cNvSpPr>
          <p:nvPr/>
        </p:nvSpPr>
        <p:spPr>
          <a:xfrm>
            <a:off x="839788" y="1808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808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2263879119"/>
              </p:ext>
            </p:extLst>
          </p:nvPr>
        </p:nvGraphicFramePr>
        <p:xfrm>
          <a:off x="6172200" y="2632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055889596"/>
              </p:ext>
            </p:extLst>
          </p:nvPr>
        </p:nvGraphicFramePr>
        <p:xfrm>
          <a:off x="839788" y="2632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descr="C:\Users\lnunovero\AppData\Local\Microsoft\Windows\Temporary Internet Files\Content.IE5\D20Q93AY\13011454361973456359cartoon-family-holding-hands-hi[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1869" y="1563671"/>
            <a:ext cx="2145330" cy="106840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BB7E44D-23B5-493F-A891-6320EA61BA17}" type="slidenum">
              <a:rPr lang="en-US" smtClean="0"/>
              <a:t>6</a:t>
            </a:fld>
            <a:endParaRPr lang="en-US"/>
          </a:p>
        </p:txBody>
      </p:sp>
    </p:spTree>
    <p:extLst>
      <p:ext uri="{BB962C8B-B14F-4D97-AF65-F5344CB8AC3E}">
        <p14:creationId xmlns:p14="http://schemas.microsoft.com/office/powerpoint/2010/main" val="3740435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Services, Law Enforcement: </a:t>
            </a:r>
            <a:r>
              <a:rPr lang="en-US" sz="3600" b="1" dirty="0" smtClean="0"/>
              <a:t>Attitude of Officers *</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2015</a:t>
            </a:r>
            <a:endParaRPr lang="en-US" b="1" dirty="0"/>
          </a:p>
        </p:txBody>
      </p:sp>
      <p:graphicFrame>
        <p:nvGraphicFramePr>
          <p:cNvPr id="5" name="Content Placeholder 7"/>
          <p:cNvGraphicFramePr>
            <a:graphicFrameLocks/>
          </p:cNvGraphicFramePr>
          <p:nvPr>
            <p:extLst>
              <p:ext uri="{D42A27DB-BD31-4B8C-83A1-F6EECF244321}">
                <p14:modId xmlns:p14="http://schemas.microsoft.com/office/powerpoint/2010/main" val="330264331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1176427014"/>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2056" name="Picture 8" descr="C:\Users\lnunovero\AppData\Local\Microsoft\Windows\Temporary Internet Files\Content.IE5\MKN6OS9N\CopSilhouette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8518" y="484644"/>
            <a:ext cx="1414913" cy="202043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BB7E44D-23B5-493F-A891-6320EA61BA17}" type="slidenum">
              <a:rPr lang="en-US" smtClean="0"/>
              <a:t>7</a:t>
            </a:fld>
            <a:endParaRPr lang="en-US"/>
          </a:p>
        </p:txBody>
      </p:sp>
    </p:spTree>
    <p:extLst>
      <p:ext uri="{BB962C8B-B14F-4D97-AF65-F5344CB8AC3E}">
        <p14:creationId xmlns:p14="http://schemas.microsoft.com/office/powerpoint/2010/main" val="149247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Community Issues, Safety and Environmental Issues: </a:t>
            </a:r>
            <a:r>
              <a:rPr lang="en-US" sz="3600" b="1" dirty="0" smtClean="0"/>
              <a:t>Do you feel safe walking in your neighborhood after dark?</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3253422462"/>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2240236002"/>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8</a:t>
            </a:fld>
            <a:endParaRPr lang="en-US"/>
          </a:p>
        </p:txBody>
      </p:sp>
    </p:spTree>
    <p:extLst>
      <p:ext uri="{BB962C8B-B14F-4D97-AF65-F5344CB8AC3E}">
        <p14:creationId xmlns:p14="http://schemas.microsoft.com/office/powerpoint/2010/main" val="227043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5"/>
            <a:ext cx="10515600" cy="1325563"/>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rPr>
              <a:t>Services, City Administration: </a:t>
            </a:r>
            <a:r>
              <a:rPr lang="en-US" sz="3600" b="1" dirty="0" smtClean="0"/>
              <a:t>Performance of City Council and Mayor – Leadership (2012 Council only) *</a:t>
            </a:r>
            <a:endParaRPr lang="en-US" sz="3600" b="1" dirty="0"/>
          </a:p>
        </p:txBody>
      </p:sp>
      <p:sp>
        <p:nvSpPr>
          <p:cNvPr id="3" name="Text Placeholder 2"/>
          <p:cNvSpPr txBox="1">
            <a:spLocks/>
          </p:cNvSpPr>
          <p:nvPr/>
        </p:nvSpPr>
        <p:spPr>
          <a:xfrm>
            <a:off x="839788" y="1681163"/>
            <a:ext cx="5157787"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2012</a:t>
            </a:r>
            <a:endParaRPr lang="en-US" b="1" dirty="0"/>
          </a:p>
        </p:txBody>
      </p:sp>
      <p:sp>
        <p:nvSpPr>
          <p:cNvPr id="4" name="Text Placeholder 4"/>
          <p:cNvSpPr txBox="1">
            <a:spLocks/>
          </p:cNvSpPr>
          <p:nvPr/>
        </p:nvSpPr>
        <p:spPr>
          <a:xfrm>
            <a:off x="6172200" y="1681163"/>
            <a:ext cx="5183188" cy="82391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mtClean="0"/>
              <a:t>2015</a:t>
            </a:r>
            <a:endParaRPr lang="en-US" b="1" dirty="0"/>
          </a:p>
        </p:txBody>
      </p:sp>
      <p:graphicFrame>
        <p:nvGraphicFramePr>
          <p:cNvPr id="5" name="Content Placeholder 6"/>
          <p:cNvGraphicFramePr>
            <a:graphicFrameLocks/>
          </p:cNvGraphicFramePr>
          <p:nvPr>
            <p:extLst>
              <p:ext uri="{D42A27DB-BD31-4B8C-83A1-F6EECF244321}">
                <p14:modId xmlns:p14="http://schemas.microsoft.com/office/powerpoint/2010/main" val="486770272"/>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1884684020"/>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1BB7E44D-23B5-493F-A891-6320EA61BA17}" type="slidenum">
              <a:rPr lang="en-US" smtClean="0"/>
              <a:t>9</a:t>
            </a:fld>
            <a:endParaRPr lang="en-US"/>
          </a:p>
        </p:txBody>
      </p:sp>
    </p:spTree>
    <p:extLst>
      <p:ext uri="{BB962C8B-B14F-4D97-AF65-F5344CB8AC3E}">
        <p14:creationId xmlns:p14="http://schemas.microsoft.com/office/powerpoint/2010/main" val="170457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1646</TotalTime>
  <Words>1694</Words>
  <Application>Microsoft Office PowerPoint</Application>
  <PresentationFormat>Custom</PresentationFormat>
  <Paragraphs>316</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2015 South Sioux City Community Attitude and Need Assessment  Surveys Results </vt:lpstr>
      <vt:lpstr>Methodology</vt:lpstr>
      <vt:lpstr>Census (2014 Population Estimate)</vt:lpstr>
      <vt:lpstr>Demographics (2015)</vt:lpstr>
      <vt:lpstr>2015 Community Attitude Survey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Attitude Survey: Themes</vt:lpstr>
      <vt:lpstr>2015 Community Need Assessment Survey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Need Assessment Survey: Themes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Knealing, Todd</dc:creator>
  <cp:lastModifiedBy>Luz Nunovero</cp:lastModifiedBy>
  <cp:revision>178</cp:revision>
  <cp:lastPrinted>2016-01-13T15:45:41Z</cp:lastPrinted>
  <dcterms:created xsi:type="dcterms:W3CDTF">2016-01-12T21:10:06Z</dcterms:created>
  <dcterms:modified xsi:type="dcterms:W3CDTF">2016-02-09T14:47:53Z</dcterms:modified>
</cp:coreProperties>
</file>